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56" r:id="rId2"/>
    <p:sldId id="257" r:id="rId3"/>
    <p:sldId id="258" r:id="rId4"/>
    <p:sldId id="260" r:id="rId5"/>
    <p:sldId id="261"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38"/>
    <p:restoredTop sz="95865"/>
  </p:normalViewPr>
  <p:slideViewPr>
    <p:cSldViewPr snapToGrid="0">
      <p:cViewPr varScale="1">
        <p:scale>
          <a:sx n="114" d="100"/>
          <a:sy n="114" d="100"/>
        </p:scale>
        <p:origin x="70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65B910DF-B555-4D30-B35E-2297D59E32D0}" type="datetime1">
              <a:rPr lang="en-US" smtClean="0"/>
              <a:t>9/21/24</a:t>
            </a:fld>
            <a:endParaRPr lang="en-US" dirty="0"/>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3840208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29D1D79F-E600-4AC1-A639-0B9FB8286C38}" type="datetime1">
              <a:rPr lang="en-US" smtClean="0"/>
              <a:t>9/21/24</a:t>
            </a:fld>
            <a:endParaRPr lang="en-US" dirty="0"/>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1642508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p:txBody>
          <a:bodyPr/>
          <a:lstStyle/>
          <a:p>
            <a:fld id="{390F5D60-A842-4D08-9D7D-A7A57AB501A2}" type="datetime1">
              <a:rPr lang="en-US" smtClean="0"/>
              <a:t>9/21/24</a:t>
            </a:fld>
            <a:endParaRPr lang="en-US" dirty="0"/>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4212544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2pPr marL="685800" indent="-228600">
              <a:buFont typeface="Courier New" panose="02070309020205020404" pitchFamily="49" charset="0"/>
              <a:buChar char="o"/>
              <a:defRPr/>
            </a:lvl2pPr>
            <a:lvl4pPr marL="1600200" indent="-228600">
              <a:buFont typeface="Courier New" panose="02070309020205020404" pitchFamily="49" charset="0"/>
              <a:buChar char="o"/>
              <a:defRPr/>
            </a:lvl4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0DF2F1F9-9322-493A-A9EE-BB75692CE5F5}" type="datetime1">
              <a:rPr lang="en-US" smtClean="0"/>
              <a:t>9/21/24</a:t>
            </a:fld>
            <a:endParaRPr lang="en-US" dirty="0"/>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1091261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7858DE51-4D5E-4D23-8181-86A5B05D5351}" type="datetime1">
              <a:rPr lang="en-US" smtClean="0"/>
              <a:t>9/21/24</a:t>
            </a:fld>
            <a:endParaRPr lang="en-US" dirty="0"/>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123074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9C399FCA-87F3-427A-B1A2-15346103C68A}" type="datetime1">
              <a:rPr lang="en-US" smtClean="0"/>
              <a:t>9/21/24</a:t>
            </a:fld>
            <a:endParaRPr lang="en-US" dirty="0"/>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1542671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693DF709-7E2D-49E6-A629-D8E3363D194F}" type="datetime1">
              <a:rPr lang="en-US" smtClean="0"/>
              <a:t>9/21/24</a:t>
            </a:fld>
            <a:endParaRPr lang="en-US" dirty="0"/>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1142033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85D0A921-9375-4BAA-A7C2-7975528669FA}" type="datetime1">
              <a:rPr lang="en-US" smtClean="0"/>
              <a:t>9/21/24</a:t>
            </a:fld>
            <a:endParaRPr lang="en-US" dirty="0"/>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2443369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A5D25425-F285-48AE-A409-A618E3EEA628}" type="datetime1">
              <a:rPr lang="en-US" smtClean="0"/>
              <a:t>9/21/24</a:t>
            </a:fld>
            <a:endParaRPr lang="en-US" dirty="0"/>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endParaRPr lang="en-US" dirty="0"/>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117579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EB56A94D-7D6A-4378-93F6-A3A33186E34B}" type="datetime1">
              <a:rPr lang="en-US" smtClean="0"/>
              <a:t>9/21/24</a:t>
            </a:fld>
            <a:endParaRPr lang="en-US" dirty="0"/>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9435157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285FC0F9-687B-4417-9D77-CE2D7AD8C321}" type="datetime1">
              <a:rPr lang="en-US" smtClean="0"/>
              <a:t>9/21/24</a:t>
            </a:fld>
            <a:endParaRPr lang="en-US" dirty="0"/>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27066671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D91916A1-FEE7-41E7-BEE3-2B4941A6F305}"/>
              </a:ext>
              <a:ext uri="{C183D7F6-B498-43B3-948B-1728B52AA6E4}">
                <adec:decorative xmlns:adec="http://schemas.microsoft.com/office/drawing/2017/decorative" val="1"/>
              </a:ext>
            </a:extLst>
          </p:cNvPr>
          <p:cNvGrpSpPr/>
          <p:nvPr/>
        </p:nvGrpSpPr>
        <p:grpSpPr>
          <a:xfrm>
            <a:off x="175990" y="62886"/>
            <a:ext cx="11708355" cy="6301715"/>
            <a:chOff x="175990" y="62886"/>
            <a:chExt cx="11708355" cy="6301715"/>
          </a:xfrm>
        </p:grpSpPr>
        <p:sp useBgFill="1">
          <p:nvSpPr>
            <p:cNvPr id="18" name="Graphic 10">
              <a:extLst>
                <a:ext uri="{FF2B5EF4-FFF2-40B4-BE49-F238E27FC236}">
                  <a16:creationId xmlns:a16="http://schemas.microsoft.com/office/drawing/2014/main" id="{EAFF5F08-677C-4873-9274-02B6FE751044}"/>
                </a:ext>
              </a:extLst>
            </p:cNvPr>
            <p:cNvSpPr/>
            <p:nvPr/>
          </p:nvSpPr>
          <p:spPr>
            <a:xfrm rot="2700000">
              <a:off x="175990" y="525742"/>
              <a:ext cx="1066799" cy="1066799"/>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19" name="Graphic 10">
              <a:extLst>
                <a:ext uri="{FF2B5EF4-FFF2-40B4-BE49-F238E27FC236}">
                  <a16:creationId xmlns:a16="http://schemas.microsoft.com/office/drawing/2014/main" id="{16514C65-F179-4953-B660-5FC657697957}"/>
                </a:ext>
              </a:extLst>
            </p:cNvPr>
            <p:cNvSpPr/>
            <p:nvPr/>
          </p:nvSpPr>
          <p:spPr>
            <a:xfrm rot="2700000">
              <a:off x="8482021" y="62886"/>
              <a:ext cx="2322574" cy="23225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20" name="Graphic 10">
              <a:extLst>
                <a:ext uri="{FF2B5EF4-FFF2-40B4-BE49-F238E27FC236}">
                  <a16:creationId xmlns:a16="http://schemas.microsoft.com/office/drawing/2014/main" id="{DF5DA89C-9FED-4AE0-8C36-20612E77FAC0}"/>
                </a:ext>
              </a:extLst>
            </p:cNvPr>
            <p:cNvSpPr/>
            <p:nvPr/>
          </p:nvSpPr>
          <p:spPr>
            <a:xfrm rot="2700000">
              <a:off x="10578627" y="5015941"/>
              <a:ext cx="925287" cy="925287"/>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21" name="Oval 20">
              <a:extLst>
                <a:ext uri="{FF2B5EF4-FFF2-40B4-BE49-F238E27FC236}">
                  <a16:creationId xmlns:a16="http://schemas.microsoft.com/office/drawing/2014/main" id="{FB98224C-F1DB-4F10-9B7F-93B86BA13F40}"/>
                </a:ext>
              </a:extLst>
            </p:cNvPr>
            <p:cNvSpPr/>
            <p:nvPr/>
          </p:nvSpPr>
          <p:spPr>
            <a:xfrm rot="10800000">
              <a:off x="11622685" y="6102941"/>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22" name="Oval 21">
              <a:extLst>
                <a:ext uri="{FF2B5EF4-FFF2-40B4-BE49-F238E27FC236}">
                  <a16:creationId xmlns:a16="http://schemas.microsoft.com/office/drawing/2014/main" id="{9AE1FC9E-06C9-4A12-8BE7-766C3DA8B9AC}"/>
                </a:ext>
              </a:extLst>
            </p:cNvPr>
            <p:cNvSpPr/>
            <p:nvPr/>
          </p:nvSpPr>
          <p:spPr>
            <a:xfrm rot="10800000">
              <a:off x="11352354" y="406586"/>
              <a:ext cx="474023" cy="474023"/>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23" name="Oval 22">
              <a:extLst>
                <a:ext uri="{FF2B5EF4-FFF2-40B4-BE49-F238E27FC236}">
                  <a16:creationId xmlns:a16="http://schemas.microsoft.com/office/drawing/2014/main" id="{29954B75-D8C7-439C-A014-E644E3E2C0A5}"/>
                </a:ext>
              </a:extLst>
            </p:cNvPr>
            <p:cNvSpPr/>
            <p:nvPr/>
          </p:nvSpPr>
          <p:spPr>
            <a:xfrm rot="10800000">
              <a:off x="1678231" y="427615"/>
              <a:ext cx="334385" cy="334385"/>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gr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838200" y="6400800"/>
            <a:ext cx="2743200" cy="365125"/>
          </a:xfrm>
          <a:prstGeom prst="rect">
            <a:avLst/>
          </a:prstGeom>
        </p:spPr>
        <p:txBody>
          <a:bodyPr vert="horz" lIns="91440" tIns="45720" rIns="91440" bIns="45720" rtlCol="0" anchor="ctr"/>
          <a:lstStyle>
            <a:lvl1pPr algn="l">
              <a:defRPr sz="900" cap="all" spc="150" baseline="0">
                <a:solidFill>
                  <a:schemeClr val="tx1">
                    <a:tint val="75000"/>
                  </a:schemeClr>
                </a:solidFill>
              </a:defRPr>
            </a:lvl1pPr>
          </a:lstStyle>
          <a:p>
            <a:fld id="{B32DFD30-2122-4F4A-97B4-D0A849E36C5F}" type="datetime1">
              <a:rPr lang="en-US" smtClean="0"/>
              <a:t>9/21/24</a:t>
            </a:fld>
            <a:endParaRPr lang="en-US" dirty="0"/>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038600" y="6400800"/>
            <a:ext cx="4114800" cy="365125"/>
          </a:xfrm>
          <a:prstGeom prst="rect">
            <a:avLst/>
          </a:prstGeom>
        </p:spPr>
        <p:txBody>
          <a:bodyPr vert="horz" lIns="91440" tIns="45720" rIns="91440" bIns="45720" rtlCol="0" anchor="ctr"/>
          <a:lstStyle>
            <a:lvl1pPr algn="ctr">
              <a:defRPr sz="900" cap="all" spc="150" baseline="0">
                <a:solidFill>
                  <a:schemeClr val="tx1">
                    <a:tint val="75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8610600" y="6400800"/>
            <a:ext cx="2743200" cy="365125"/>
          </a:xfrm>
          <a:prstGeom prst="rect">
            <a:avLst/>
          </a:prstGeom>
        </p:spPr>
        <p:txBody>
          <a:bodyPr vert="horz" lIns="91440" tIns="45720" rIns="91440" bIns="45720" rtlCol="0" anchor="ctr"/>
          <a:lstStyle>
            <a:lvl1pPr algn="r">
              <a:defRPr sz="900" cap="all" spc="150" baseline="0">
                <a:solidFill>
                  <a:schemeClr val="tx1">
                    <a:tint val="75000"/>
                  </a:schemeClr>
                </a:solidFill>
              </a:defRPr>
            </a:lvl1pPr>
          </a:lstStyle>
          <a:p>
            <a:fld id="{DFA5D71E-5CDF-4C93-8A75-5B916FDC5BEA}" type="slidenum">
              <a:rPr lang="en-US" smtClean="0"/>
              <a:pPr/>
              <a:t>‹#›</a:t>
            </a:fld>
            <a:endParaRPr lang="en-US" dirty="0"/>
          </a:p>
        </p:txBody>
      </p:sp>
    </p:spTree>
    <p:extLst>
      <p:ext uri="{BB962C8B-B14F-4D97-AF65-F5344CB8AC3E}">
        <p14:creationId xmlns:p14="http://schemas.microsoft.com/office/powerpoint/2010/main" val="2640189336"/>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Segoe UI" panose="020B0502040204020203"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Courier New" panose="02070309020205020404" pitchFamily="49" charset="0"/>
        <a:buChar char="o"/>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Segoe UI" panose="020B0502040204020203"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Courier New" panose="02070309020205020404" pitchFamily="49" charset="0"/>
        <a:buChar char="o"/>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Segoe UI" panose="020B0502040204020203"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4E1EF4E8-5513-4BF5-BC41-04645281C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1035" name="Rectangle 1034">
            <a:extLst>
              <a:ext uri="{FF2B5EF4-FFF2-40B4-BE49-F238E27FC236}">
                <a16:creationId xmlns:a16="http://schemas.microsoft.com/office/drawing/2014/main" id="{361EA5BB-A258-4E22-94F4-C79A44136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FD8ACE32-D66E-1B25-A57B-67136C618A84}"/>
              </a:ext>
            </a:extLst>
          </p:cNvPr>
          <p:cNvSpPr>
            <a:spLocks noGrp="1"/>
          </p:cNvSpPr>
          <p:nvPr>
            <p:ph type="ctrTitle"/>
          </p:nvPr>
        </p:nvSpPr>
        <p:spPr>
          <a:xfrm>
            <a:off x="930862" y="1390690"/>
            <a:ext cx="11035193" cy="2060866"/>
          </a:xfrm>
        </p:spPr>
        <p:txBody>
          <a:bodyPr anchor="ctr">
            <a:normAutofit/>
          </a:bodyPr>
          <a:lstStyle/>
          <a:p>
            <a:pPr algn="l"/>
            <a:r>
              <a:rPr lang="en-US" sz="5400" dirty="0"/>
              <a:t>BUSINESS FORECASTING – CIA 4</a:t>
            </a:r>
          </a:p>
        </p:txBody>
      </p:sp>
      <p:grpSp>
        <p:nvGrpSpPr>
          <p:cNvPr id="1037" name="Group 1036">
            <a:extLst>
              <a:ext uri="{FF2B5EF4-FFF2-40B4-BE49-F238E27FC236}">
                <a16:creationId xmlns:a16="http://schemas.microsoft.com/office/drawing/2014/main" id="{C1437F88-8B1D-45BE-BE11-579990842D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78627" y="4330908"/>
            <a:ext cx="1387428" cy="2033693"/>
            <a:chOff x="10578627" y="4330908"/>
            <a:chExt cx="1387428" cy="2033693"/>
          </a:xfrm>
        </p:grpSpPr>
        <p:sp useBgFill="1">
          <p:nvSpPr>
            <p:cNvPr id="1038" name="Graphic 10">
              <a:extLst>
                <a:ext uri="{FF2B5EF4-FFF2-40B4-BE49-F238E27FC236}">
                  <a16:creationId xmlns:a16="http://schemas.microsoft.com/office/drawing/2014/main" id="{92E297DE-3170-4F8C-A450-C631248034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0578627" y="5015941"/>
              <a:ext cx="925287" cy="925287"/>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1039" name="Oval 1038">
              <a:extLst>
                <a:ext uri="{FF2B5EF4-FFF2-40B4-BE49-F238E27FC236}">
                  <a16:creationId xmlns:a16="http://schemas.microsoft.com/office/drawing/2014/main" id="{DFF5DB97-7BB3-4906-B2C9-1EB2685D7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622685" y="6102941"/>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1040" name="Oval 1039">
              <a:extLst>
                <a:ext uri="{FF2B5EF4-FFF2-40B4-BE49-F238E27FC236}">
                  <a16:creationId xmlns:a16="http://schemas.microsoft.com/office/drawing/2014/main" id="{FE75957A-39BF-429A-8B7A-95EDCBE763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540974" y="4330908"/>
              <a:ext cx="425081" cy="425081"/>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grpSp>
      <p:sp>
        <p:nvSpPr>
          <p:cNvPr id="3" name="Subtitle 2">
            <a:extLst>
              <a:ext uri="{FF2B5EF4-FFF2-40B4-BE49-F238E27FC236}">
                <a16:creationId xmlns:a16="http://schemas.microsoft.com/office/drawing/2014/main" id="{9B4403B5-E5EE-767A-D1FC-E5EF1285452A}"/>
              </a:ext>
            </a:extLst>
          </p:cNvPr>
          <p:cNvSpPr>
            <a:spLocks noGrp="1"/>
          </p:cNvSpPr>
          <p:nvPr>
            <p:ph type="subTitle" idx="1"/>
          </p:nvPr>
        </p:nvSpPr>
        <p:spPr>
          <a:xfrm>
            <a:off x="7448819" y="4072044"/>
            <a:ext cx="4209780" cy="2057041"/>
          </a:xfrm>
        </p:spPr>
        <p:txBody>
          <a:bodyPr anchor="ctr">
            <a:normAutofit/>
          </a:bodyPr>
          <a:lstStyle/>
          <a:p>
            <a:pPr algn="l"/>
            <a:r>
              <a:rPr lang="en-US" sz="2200" dirty="0"/>
              <a:t>Submitted by </a:t>
            </a:r>
          </a:p>
          <a:p>
            <a:pPr algn="l"/>
            <a:r>
              <a:rPr lang="en-US" sz="2200" dirty="0" err="1"/>
              <a:t>Shara</a:t>
            </a:r>
            <a:r>
              <a:rPr lang="en-US" sz="2200" dirty="0"/>
              <a:t> George </a:t>
            </a:r>
            <a:r>
              <a:rPr lang="en-US" sz="2200" dirty="0" err="1"/>
              <a:t>Vaidian</a:t>
            </a:r>
            <a:endParaRPr lang="en-US" sz="2200" dirty="0"/>
          </a:p>
        </p:txBody>
      </p:sp>
    </p:spTree>
    <p:extLst>
      <p:ext uri="{BB962C8B-B14F-4D97-AF65-F5344CB8AC3E}">
        <p14:creationId xmlns:p14="http://schemas.microsoft.com/office/powerpoint/2010/main" val="14569880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25AD4A59-91FA-4E30-8F32-A8AB51F76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5129" name="Rectangle 5128">
            <a:extLst>
              <a:ext uri="{FF2B5EF4-FFF2-40B4-BE49-F238E27FC236}">
                <a16:creationId xmlns:a16="http://schemas.microsoft.com/office/drawing/2014/main" id="{CDFF45EF-8068-49B8-AFAE-404F6EB18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grpSp>
        <p:nvGrpSpPr>
          <p:cNvPr id="5131" name="Group 5130">
            <a:extLst>
              <a:ext uri="{FF2B5EF4-FFF2-40B4-BE49-F238E27FC236}">
                <a16:creationId xmlns:a16="http://schemas.microsoft.com/office/drawing/2014/main" id="{187DE861-9AC3-4AA5-B885-AF8EBE9480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34076" y="241085"/>
            <a:ext cx="1165681" cy="5612701"/>
            <a:chOff x="10734076" y="241085"/>
            <a:chExt cx="1165681" cy="5612701"/>
          </a:xfrm>
        </p:grpSpPr>
        <p:sp useBgFill="1">
          <p:nvSpPr>
            <p:cNvPr id="5132" name="Graphic 10">
              <a:extLst>
                <a:ext uri="{FF2B5EF4-FFF2-40B4-BE49-F238E27FC236}">
                  <a16:creationId xmlns:a16="http://schemas.microsoft.com/office/drawing/2014/main" id="{D43C1A1E-DA50-4210-9A1D-5437CBFEF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0891156" y="241085"/>
              <a:ext cx="925287" cy="925287"/>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5133" name="Oval 5132">
              <a:extLst>
                <a:ext uri="{FF2B5EF4-FFF2-40B4-BE49-F238E27FC236}">
                  <a16:creationId xmlns:a16="http://schemas.microsoft.com/office/drawing/2014/main" id="{7691169A-6B21-4B1F-96DF-2BD6D6BA0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0734076" y="1394142"/>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5134" name="Oval 5133">
              <a:extLst>
                <a:ext uri="{FF2B5EF4-FFF2-40B4-BE49-F238E27FC236}">
                  <a16:creationId xmlns:a16="http://schemas.microsoft.com/office/drawing/2014/main" id="{AFF485D7-DE5D-47EE-8B37-15E9B77B3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474676" y="5428705"/>
              <a:ext cx="425081" cy="425081"/>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grpSp>
      <p:sp>
        <p:nvSpPr>
          <p:cNvPr id="2" name="Title 1">
            <a:extLst>
              <a:ext uri="{FF2B5EF4-FFF2-40B4-BE49-F238E27FC236}">
                <a16:creationId xmlns:a16="http://schemas.microsoft.com/office/drawing/2014/main" id="{368A59C3-CF8E-2307-0258-6C5F902D5EC8}"/>
              </a:ext>
            </a:extLst>
          </p:cNvPr>
          <p:cNvSpPr>
            <a:spLocks noGrp="1"/>
          </p:cNvSpPr>
          <p:nvPr>
            <p:ph type="title"/>
          </p:nvPr>
        </p:nvSpPr>
        <p:spPr>
          <a:xfrm>
            <a:off x="457199" y="566490"/>
            <a:ext cx="11238347" cy="1502704"/>
          </a:xfrm>
        </p:spPr>
        <p:txBody>
          <a:bodyPr vert="horz" lIns="91440" tIns="45720" rIns="91440" bIns="45720" rtlCol="0" anchor="ctr">
            <a:normAutofit/>
          </a:bodyPr>
          <a:lstStyle/>
          <a:p>
            <a:r>
              <a:rPr lang="en-US" kern="1200">
                <a:solidFill>
                  <a:schemeClr val="tx1"/>
                </a:solidFill>
                <a:latin typeface="+mj-lt"/>
                <a:ea typeface="+mj-ea"/>
                <a:cs typeface="+mj-cs"/>
              </a:rPr>
              <a:t> ACF  AND PACF</a:t>
            </a:r>
          </a:p>
        </p:txBody>
      </p:sp>
      <p:sp>
        <p:nvSpPr>
          <p:cNvPr id="6" name="Content Placeholder 5">
            <a:extLst>
              <a:ext uri="{FF2B5EF4-FFF2-40B4-BE49-F238E27FC236}">
                <a16:creationId xmlns:a16="http://schemas.microsoft.com/office/drawing/2014/main" id="{50013235-D7CD-45ED-AC1B-DA09B4C51910}"/>
              </a:ext>
            </a:extLst>
          </p:cNvPr>
          <p:cNvSpPr>
            <a:spLocks noGrp="1"/>
          </p:cNvSpPr>
          <p:nvPr>
            <p:ph idx="1"/>
          </p:nvPr>
        </p:nvSpPr>
        <p:spPr>
          <a:xfrm>
            <a:off x="457199" y="2286000"/>
            <a:ext cx="5470879" cy="4005510"/>
          </a:xfrm>
        </p:spPr>
        <p:txBody>
          <a:bodyPr vert="horz" lIns="91440" tIns="45720" rIns="91440" bIns="45720" rtlCol="0" anchor="t">
            <a:normAutofit/>
          </a:bodyPr>
          <a:lstStyle/>
          <a:p>
            <a:r>
              <a:rPr lang="en-US" sz="1800" b="0" i="0" u="none" strike="noStrike" dirty="0">
                <a:effectLst/>
              </a:rPr>
              <a:t>The Partial Autocorrelation Function (PACF) plot shows significant correlation at lag 1, followed by a sharp drop to near-zero correlations at subsequent lags. This indicates that the series has a strong first-order autoregressive (AR) component, meaning that the current value of the series is primarily influenced by the immediately preceding value. The PACF suggests that the underlying time series might be well-modeled using an AR(1) process.</a:t>
            </a:r>
            <a:endParaRPr lang="en-US" sz="1800" dirty="0"/>
          </a:p>
        </p:txBody>
      </p:sp>
      <p:pic>
        <p:nvPicPr>
          <p:cNvPr id="5122" name="Picture 2" descr="Uploaded image">
            <a:extLst>
              <a:ext uri="{FF2B5EF4-FFF2-40B4-BE49-F238E27FC236}">
                <a16:creationId xmlns:a16="http://schemas.microsoft.com/office/drawing/2014/main" id="{82B17397-7343-B30B-74EF-8E80669A854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207157" y="2286000"/>
            <a:ext cx="5435027" cy="2975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749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F153B-D510-B9F2-4876-3BD2A841B686}"/>
              </a:ext>
            </a:extLst>
          </p:cNvPr>
          <p:cNvSpPr>
            <a:spLocks noGrp="1"/>
          </p:cNvSpPr>
          <p:nvPr>
            <p:ph type="title"/>
          </p:nvPr>
        </p:nvSpPr>
        <p:spPr/>
        <p:txBody>
          <a:bodyPr/>
          <a:lstStyle/>
          <a:p>
            <a:r>
              <a:rPr lang="en-US" dirty="0"/>
              <a:t>FOREACASTING</a:t>
            </a:r>
          </a:p>
        </p:txBody>
      </p:sp>
      <p:sp>
        <p:nvSpPr>
          <p:cNvPr id="3" name="Content Placeholder 2">
            <a:extLst>
              <a:ext uri="{FF2B5EF4-FFF2-40B4-BE49-F238E27FC236}">
                <a16:creationId xmlns:a16="http://schemas.microsoft.com/office/drawing/2014/main" id="{35220EB8-159C-B2F3-A1C7-F14E96A2274F}"/>
              </a:ext>
            </a:extLst>
          </p:cNvPr>
          <p:cNvSpPr>
            <a:spLocks noGrp="1"/>
          </p:cNvSpPr>
          <p:nvPr>
            <p:ph idx="1"/>
          </p:nvPr>
        </p:nvSpPr>
        <p:spPr/>
        <p:txBody>
          <a:bodyPr/>
          <a:lstStyle/>
          <a:p>
            <a:r>
              <a:rPr lang="en-US" dirty="0"/>
              <a:t>MODELS USED:</a:t>
            </a:r>
          </a:p>
          <a:p>
            <a:pPr marL="514350" indent="-514350">
              <a:buFont typeface="+mj-lt"/>
              <a:buAutoNum type="arabicPeriod"/>
            </a:pPr>
            <a:r>
              <a:rPr lang="en-US" dirty="0"/>
              <a:t>RNN</a:t>
            </a:r>
          </a:p>
          <a:p>
            <a:pPr marL="514350" indent="-514350">
              <a:buFont typeface="+mj-lt"/>
              <a:buAutoNum type="arabicPeriod"/>
            </a:pPr>
            <a:r>
              <a:rPr lang="en-US" dirty="0"/>
              <a:t>CNN</a:t>
            </a:r>
          </a:p>
          <a:p>
            <a:pPr marL="514350" indent="-514350">
              <a:buFont typeface="+mj-lt"/>
              <a:buAutoNum type="arabicPeriod"/>
            </a:pPr>
            <a:r>
              <a:rPr lang="en-US" dirty="0"/>
              <a:t>LSTM</a:t>
            </a:r>
          </a:p>
          <a:p>
            <a:pPr marL="514350" indent="-514350">
              <a:buFont typeface="+mj-lt"/>
              <a:buAutoNum type="arabicPeriod"/>
            </a:pPr>
            <a:r>
              <a:rPr lang="en-US" dirty="0"/>
              <a:t>ARIMAX</a:t>
            </a:r>
          </a:p>
          <a:p>
            <a:pPr marL="514350" indent="-514350">
              <a:buFont typeface="+mj-lt"/>
              <a:buAutoNum type="arabicPeriod"/>
            </a:pPr>
            <a:r>
              <a:rPr lang="en-US" dirty="0"/>
              <a:t>ARCH</a:t>
            </a:r>
          </a:p>
          <a:p>
            <a:pPr marL="514350" indent="-514350">
              <a:buFont typeface="+mj-lt"/>
              <a:buAutoNum type="arabicPeriod"/>
            </a:pPr>
            <a:r>
              <a:rPr lang="en-US" dirty="0"/>
              <a:t>GARCH</a:t>
            </a:r>
          </a:p>
          <a:p>
            <a:pPr marL="514350" indent="-514350">
              <a:buFont typeface="+mj-lt"/>
              <a:buAutoNum type="arabicPeriod"/>
            </a:pPr>
            <a:r>
              <a:rPr lang="en-US" dirty="0"/>
              <a:t>ETS</a:t>
            </a:r>
          </a:p>
        </p:txBody>
      </p:sp>
    </p:spTree>
    <p:extLst>
      <p:ext uri="{BB962C8B-B14F-4D97-AF65-F5344CB8AC3E}">
        <p14:creationId xmlns:p14="http://schemas.microsoft.com/office/powerpoint/2010/main" val="3848739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191" name="Group 6190">
            <a:extLst>
              <a:ext uri="{FF2B5EF4-FFF2-40B4-BE49-F238E27FC236}">
                <a16:creationId xmlns:a16="http://schemas.microsoft.com/office/drawing/2014/main" id="{D91916A1-FEE7-41E7-BEE3-2B4941A6F3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5990" y="62886"/>
            <a:ext cx="11708355" cy="6301715"/>
            <a:chOff x="175990" y="62886"/>
            <a:chExt cx="11708355" cy="6301715"/>
          </a:xfrm>
        </p:grpSpPr>
        <p:sp useBgFill="1">
          <p:nvSpPr>
            <p:cNvPr id="6192" name="Graphic 10">
              <a:extLst>
                <a:ext uri="{FF2B5EF4-FFF2-40B4-BE49-F238E27FC236}">
                  <a16:creationId xmlns:a16="http://schemas.microsoft.com/office/drawing/2014/main" id="{EAFF5F08-677C-4873-9274-02B6FE7510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75990" y="525742"/>
              <a:ext cx="1066799" cy="1066799"/>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6193" name="Graphic 10">
              <a:extLst>
                <a:ext uri="{FF2B5EF4-FFF2-40B4-BE49-F238E27FC236}">
                  <a16:creationId xmlns:a16="http://schemas.microsoft.com/office/drawing/2014/main" id="{16514C65-F179-4953-B660-5FC657697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8482021" y="62886"/>
              <a:ext cx="2322574" cy="23225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6194" name="Graphic 10">
              <a:extLst>
                <a:ext uri="{FF2B5EF4-FFF2-40B4-BE49-F238E27FC236}">
                  <a16:creationId xmlns:a16="http://schemas.microsoft.com/office/drawing/2014/main" id="{DF5DA89C-9FED-4AE0-8C36-20612E77FA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0578627" y="5015941"/>
              <a:ext cx="925287" cy="925287"/>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6195" name="Oval 6194">
              <a:extLst>
                <a:ext uri="{FF2B5EF4-FFF2-40B4-BE49-F238E27FC236}">
                  <a16:creationId xmlns:a16="http://schemas.microsoft.com/office/drawing/2014/main" id="{FB98224C-F1DB-4F10-9B7F-93B86BA13F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622685" y="6102941"/>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6196" name="Oval 6195">
              <a:extLst>
                <a:ext uri="{FF2B5EF4-FFF2-40B4-BE49-F238E27FC236}">
                  <a16:creationId xmlns:a16="http://schemas.microsoft.com/office/drawing/2014/main" id="{9AE1FC9E-06C9-4A12-8BE7-766C3DA8B9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352354" y="406586"/>
              <a:ext cx="474023" cy="474023"/>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6197" name="Oval 6196">
              <a:extLst>
                <a:ext uri="{FF2B5EF4-FFF2-40B4-BE49-F238E27FC236}">
                  <a16:creationId xmlns:a16="http://schemas.microsoft.com/office/drawing/2014/main" id="{29954B75-D8C7-439C-A014-E644E3E2C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678231" y="427615"/>
              <a:ext cx="334385" cy="334385"/>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grpSp>
      <p:sp useBgFill="1">
        <p:nvSpPr>
          <p:cNvPr id="6199" name="Rectangle 6198">
            <a:extLst>
              <a:ext uri="{FF2B5EF4-FFF2-40B4-BE49-F238E27FC236}">
                <a16:creationId xmlns:a16="http://schemas.microsoft.com/office/drawing/2014/main" id="{4E1EF4E8-5513-4BF5-BC41-04645281C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6201" name="Rectangle 6200">
            <a:extLst>
              <a:ext uri="{FF2B5EF4-FFF2-40B4-BE49-F238E27FC236}">
                <a16:creationId xmlns:a16="http://schemas.microsoft.com/office/drawing/2014/main" id="{361EA5BB-A258-4E22-94F4-C79A44136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98214D98-87DF-38C5-7643-50D20621C6BE}"/>
              </a:ext>
            </a:extLst>
          </p:cNvPr>
          <p:cNvSpPr>
            <a:spLocks noGrp="1"/>
          </p:cNvSpPr>
          <p:nvPr>
            <p:ph type="title"/>
          </p:nvPr>
        </p:nvSpPr>
        <p:spPr>
          <a:xfrm>
            <a:off x="463055" y="-261010"/>
            <a:ext cx="6515725" cy="2283238"/>
          </a:xfrm>
        </p:spPr>
        <p:txBody>
          <a:bodyPr vert="horz" lIns="91440" tIns="45720" rIns="91440" bIns="45720" rtlCol="0" anchor="ctr">
            <a:normAutofit/>
          </a:bodyPr>
          <a:lstStyle/>
          <a:p>
            <a:r>
              <a:rPr lang="en-US" sz="5400" kern="1200" dirty="0">
                <a:solidFill>
                  <a:schemeClr val="tx1"/>
                </a:solidFill>
                <a:latin typeface="+mj-lt"/>
                <a:ea typeface="+mj-ea"/>
                <a:cs typeface="+mj-cs"/>
              </a:rPr>
              <a:t>RNN</a:t>
            </a:r>
          </a:p>
        </p:txBody>
      </p:sp>
      <p:grpSp>
        <p:nvGrpSpPr>
          <p:cNvPr id="6203" name="Group 6202">
            <a:extLst>
              <a:ext uri="{FF2B5EF4-FFF2-40B4-BE49-F238E27FC236}">
                <a16:creationId xmlns:a16="http://schemas.microsoft.com/office/drawing/2014/main" id="{7CCA6EEA-C976-4794-8236-07C0801A8F4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72800" y="206142"/>
            <a:ext cx="1098843" cy="1530997"/>
            <a:chOff x="10972800" y="206142"/>
            <a:chExt cx="1098843" cy="1530997"/>
          </a:xfrm>
        </p:grpSpPr>
        <p:sp useBgFill="1">
          <p:nvSpPr>
            <p:cNvPr id="6204" name="Graphic 10">
              <a:extLst>
                <a:ext uri="{FF2B5EF4-FFF2-40B4-BE49-F238E27FC236}">
                  <a16:creationId xmlns:a16="http://schemas.microsoft.com/office/drawing/2014/main" id="{ECEF14A7-1E1A-4728-B43D-DD32912907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146356" y="206142"/>
              <a:ext cx="925287" cy="925287"/>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6205" name="Oval 6204">
              <a:extLst>
                <a:ext uri="{FF2B5EF4-FFF2-40B4-BE49-F238E27FC236}">
                  <a16:creationId xmlns:a16="http://schemas.microsoft.com/office/drawing/2014/main" id="{4D729619-C38D-4850-8C6A-B4490A6C36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0972800" y="1475479"/>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grpSp>
      <p:pic>
        <p:nvPicPr>
          <p:cNvPr id="1026" name="Picture 2" descr="A graph showing the growth of the stock market&#10;&#10;Description automatically generated">
            <a:extLst>
              <a:ext uri="{FF2B5EF4-FFF2-40B4-BE49-F238E27FC236}">
                <a16:creationId xmlns:a16="http://schemas.microsoft.com/office/drawing/2014/main" id="{0F1DE4E9-DE54-B818-A62F-069A7CAB4B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7888" r="2867" b="-2"/>
          <a:stretch/>
        </p:blipFill>
        <p:spPr bwMode="auto">
          <a:xfrm>
            <a:off x="416986" y="2015790"/>
            <a:ext cx="5552817" cy="329772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1EEA7CB4-2B00-83F0-3CA2-E73AAE5E1CAB}"/>
              </a:ext>
            </a:extLst>
          </p:cNvPr>
          <p:cNvPicPr>
            <a:picLocks noChangeAspect="1"/>
          </p:cNvPicPr>
          <p:nvPr/>
        </p:nvPicPr>
        <p:blipFill>
          <a:blip r:embed="rId3"/>
          <a:stretch>
            <a:fillRect/>
          </a:stretch>
        </p:blipFill>
        <p:spPr>
          <a:xfrm>
            <a:off x="7045271" y="1958698"/>
            <a:ext cx="4071261" cy="3297722"/>
          </a:xfrm>
          <a:prstGeom prst="rect">
            <a:avLst/>
          </a:prstGeom>
        </p:spPr>
      </p:pic>
    </p:spTree>
    <p:extLst>
      <p:ext uri="{BB962C8B-B14F-4D97-AF65-F5344CB8AC3E}">
        <p14:creationId xmlns:p14="http://schemas.microsoft.com/office/powerpoint/2010/main" val="1901461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98" name="Rectangle 7197">
            <a:extLst>
              <a:ext uri="{FF2B5EF4-FFF2-40B4-BE49-F238E27FC236}">
                <a16:creationId xmlns:a16="http://schemas.microsoft.com/office/drawing/2014/main" id="{25AD4A59-91FA-4E30-8F32-A8AB51F76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7200" name="Rectangle 7199">
            <a:extLst>
              <a:ext uri="{FF2B5EF4-FFF2-40B4-BE49-F238E27FC236}">
                <a16:creationId xmlns:a16="http://schemas.microsoft.com/office/drawing/2014/main" id="{090A381B-4206-4FAA-81AB-F514B50956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sp useBgFill="1">
        <p:nvSpPr>
          <p:cNvPr id="7202" name="Graphic 10">
            <a:extLst>
              <a:ext uri="{FF2B5EF4-FFF2-40B4-BE49-F238E27FC236}">
                <a16:creationId xmlns:a16="http://schemas.microsoft.com/office/drawing/2014/main" id="{E12F4DCD-549A-4B0E-B4BB-026C914C56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3484" y="1818393"/>
            <a:ext cx="745310" cy="745310"/>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7204" name="Oval 7203">
            <a:extLst>
              <a:ext uri="{FF2B5EF4-FFF2-40B4-BE49-F238E27FC236}">
                <a16:creationId xmlns:a16="http://schemas.microsoft.com/office/drawing/2014/main" id="{134E3B88-9D91-49DD-B373-65CDB9CEEE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838200" y="2898621"/>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p:nvSpPr>
          <p:cNvPr id="2" name="Title 1">
            <a:extLst>
              <a:ext uri="{FF2B5EF4-FFF2-40B4-BE49-F238E27FC236}">
                <a16:creationId xmlns:a16="http://schemas.microsoft.com/office/drawing/2014/main" id="{7C06AFD9-71B9-2569-0883-E1F57ECB70FF}"/>
              </a:ext>
            </a:extLst>
          </p:cNvPr>
          <p:cNvSpPr>
            <a:spLocks noGrp="1"/>
          </p:cNvSpPr>
          <p:nvPr>
            <p:ph type="title"/>
          </p:nvPr>
        </p:nvSpPr>
        <p:spPr>
          <a:xfrm>
            <a:off x="457199" y="566490"/>
            <a:ext cx="5537993" cy="2278834"/>
          </a:xfrm>
        </p:spPr>
        <p:txBody>
          <a:bodyPr vert="horz" lIns="91440" tIns="45720" rIns="91440" bIns="45720" rtlCol="0" anchor="t">
            <a:normAutofit/>
          </a:bodyPr>
          <a:lstStyle/>
          <a:p>
            <a:r>
              <a:rPr lang="en-US" kern="1200">
                <a:latin typeface="+mj-lt"/>
                <a:ea typeface="+mj-ea"/>
                <a:cs typeface="+mj-cs"/>
              </a:rPr>
              <a:t>CNN</a:t>
            </a:r>
          </a:p>
        </p:txBody>
      </p:sp>
      <p:sp>
        <p:nvSpPr>
          <p:cNvPr id="4" name="Content Placeholder 3">
            <a:extLst>
              <a:ext uri="{FF2B5EF4-FFF2-40B4-BE49-F238E27FC236}">
                <a16:creationId xmlns:a16="http://schemas.microsoft.com/office/drawing/2014/main" id="{FAAE40B6-F0C5-FBE6-4158-C4BDC9EC7EB9}"/>
              </a:ext>
            </a:extLst>
          </p:cNvPr>
          <p:cNvSpPr>
            <a:spLocks noGrp="1"/>
          </p:cNvSpPr>
          <p:nvPr>
            <p:ph idx="1"/>
          </p:nvPr>
        </p:nvSpPr>
        <p:spPr>
          <a:xfrm>
            <a:off x="6187721" y="381001"/>
            <a:ext cx="5470879" cy="2464323"/>
          </a:xfrm>
        </p:spPr>
        <p:txBody>
          <a:bodyPr anchor="t">
            <a:normAutofit/>
          </a:bodyPr>
          <a:lstStyle/>
          <a:p>
            <a:endParaRPr lang="en-US" sz="1800"/>
          </a:p>
        </p:txBody>
      </p:sp>
      <p:pic>
        <p:nvPicPr>
          <p:cNvPr id="2050" name="Picture 2">
            <a:extLst>
              <a:ext uri="{FF2B5EF4-FFF2-40B4-BE49-F238E27FC236}">
                <a16:creationId xmlns:a16="http://schemas.microsoft.com/office/drawing/2014/main" id="{6C61BC7F-92D9-DD14-00C8-EFE2D4CCBD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7500" r="3254" b="-2"/>
          <a:stretch/>
        </p:blipFill>
        <p:spPr bwMode="auto">
          <a:xfrm>
            <a:off x="206103" y="1975048"/>
            <a:ext cx="5552881" cy="329772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table with numbers and letters&#10;&#10;Description automatically generated">
            <a:extLst>
              <a:ext uri="{FF2B5EF4-FFF2-40B4-BE49-F238E27FC236}">
                <a16:creationId xmlns:a16="http://schemas.microsoft.com/office/drawing/2014/main" id="{10BEC245-4416-C199-35BB-E816232C2459}"/>
              </a:ext>
            </a:extLst>
          </p:cNvPr>
          <p:cNvPicPr>
            <a:picLocks noChangeAspect="1"/>
          </p:cNvPicPr>
          <p:nvPr/>
        </p:nvPicPr>
        <p:blipFill>
          <a:blip r:embed="rId3"/>
          <a:srcRect t="3780" r="-1" b="8312"/>
          <a:stretch/>
        </p:blipFill>
        <p:spPr>
          <a:xfrm>
            <a:off x="6246288" y="1975048"/>
            <a:ext cx="5476460" cy="3297722"/>
          </a:xfrm>
          <a:prstGeom prst="rect">
            <a:avLst/>
          </a:prstGeom>
        </p:spPr>
      </p:pic>
      <p:sp useBgFill="1">
        <p:nvSpPr>
          <p:cNvPr id="7206" name="Oval 7205">
            <a:extLst>
              <a:ext uri="{FF2B5EF4-FFF2-40B4-BE49-F238E27FC236}">
                <a16:creationId xmlns:a16="http://schemas.microsoft.com/office/drawing/2014/main" id="{CA3EB431-65BD-4DE5-8C16-C4BEAACFC4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474676" y="5428705"/>
            <a:ext cx="425081" cy="425081"/>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Tree>
    <p:extLst>
      <p:ext uri="{BB962C8B-B14F-4D97-AF65-F5344CB8AC3E}">
        <p14:creationId xmlns:p14="http://schemas.microsoft.com/office/powerpoint/2010/main" val="1309905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246" name="Group 9245">
            <a:extLst>
              <a:ext uri="{FF2B5EF4-FFF2-40B4-BE49-F238E27FC236}">
                <a16:creationId xmlns:a16="http://schemas.microsoft.com/office/drawing/2014/main" id="{D91916A1-FEE7-41E7-BEE3-2B4941A6F3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5990" y="62886"/>
            <a:ext cx="11708355" cy="6301715"/>
            <a:chOff x="175990" y="62886"/>
            <a:chExt cx="11708355" cy="6301715"/>
          </a:xfrm>
        </p:grpSpPr>
        <p:sp useBgFill="1">
          <p:nvSpPr>
            <p:cNvPr id="9247" name="Graphic 10">
              <a:extLst>
                <a:ext uri="{FF2B5EF4-FFF2-40B4-BE49-F238E27FC236}">
                  <a16:creationId xmlns:a16="http://schemas.microsoft.com/office/drawing/2014/main" id="{EAFF5F08-677C-4873-9274-02B6FE7510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75990" y="525742"/>
              <a:ext cx="1066799" cy="1066799"/>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9248" name="Graphic 10">
              <a:extLst>
                <a:ext uri="{FF2B5EF4-FFF2-40B4-BE49-F238E27FC236}">
                  <a16:creationId xmlns:a16="http://schemas.microsoft.com/office/drawing/2014/main" id="{16514C65-F179-4953-B660-5FC657697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8482021" y="62886"/>
              <a:ext cx="2322574" cy="2322574"/>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9249" name="Graphic 10">
              <a:extLst>
                <a:ext uri="{FF2B5EF4-FFF2-40B4-BE49-F238E27FC236}">
                  <a16:creationId xmlns:a16="http://schemas.microsoft.com/office/drawing/2014/main" id="{DF5DA89C-9FED-4AE0-8C36-20612E77FA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0578627" y="5015941"/>
              <a:ext cx="925287" cy="925287"/>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9250" name="Oval 9249">
              <a:extLst>
                <a:ext uri="{FF2B5EF4-FFF2-40B4-BE49-F238E27FC236}">
                  <a16:creationId xmlns:a16="http://schemas.microsoft.com/office/drawing/2014/main" id="{FB98224C-F1DB-4F10-9B7F-93B86BA13F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622685" y="6102941"/>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9251" name="Oval 9250">
              <a:extLst>
                <a:ext uri="{FF2B5EF4-FFF2-40B4-BE49-F238E27FC236}">
                  <a16:creationId xmlns:a16="http://schemas.microsoft.com/office/drawing/2014/main" id="{9AE1FC9E-06C9-4A12-8BE7-766C3DA8B9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352354" y="406586"/>
              <a:ext cx="474023" cy="474023"/>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9252" name="Oval 9251">
              <a:extLst>
                <a:ext uri="{FF2B5EF4-FFF2-40B4-BE49-F238E27FC236}">
                  <a16:creationId xmlns:a16="http://schemas.microsoft.com/office/drawing/2014/main" id="{29954B75-D8C7-439C-A014-E644E3E2C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678231" y="427615"/>
              <a:ext cx="334385" cy="334385"/>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grpSp>
      <p:sp useBgFill="1">
        <p:nvSpPr>
          <p:cNvPr id="9254" name="Rectangle 9253">
            <a:extLst>
              <a:ext uri="{FF2B5EF4-FFF2-40B4-BE49-F238E27FC236}">
                <a16:creationId xmlns:a16="http://schemas.microsoft.com/office/drawing/2014/main" id="{4E1EF4E8-5513-4BF5-BC41-04645281C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9256" name="Rectangle 9255">
            <a:extLst>
              <a:ext uri="{FF2B5EF4-FFF2-40B4-BE49-F238E27FC236}">
                <a16:creationId xmlns:a16="http://schemas.microsoft.com/office/drawing/2014/main" id="{361EA5BB-A258-4E22-94F4-C79A44136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7C06AFD9-71B9-2569-0883-E1F57ECB70FF}"/>
              </a:ext>
            </a:extLst>
          </p:cNvPr>
          <p:cNvSpPr>
            <a:spLocks noGrp="1"/>
          </p:cNvSpPr>
          <p:nvPr>
            <p:ph type="title"/>
          </p:nvPr>
        </p:nvSpPr>
        <p:spPr>
          <a:xfrm>
            <a:off x="485633" y="542231"/>
            <a:ext cx="6515725" cy="2283238"/>
          </a:xfrm>
        </p:spPr>
        <p:txBody>
          <a:bodyPr vert="horz" lIns="91440" tIns="45720" rIns="91440" bIns="45720" rtlCol="0" anchor="ctr">
            <a:normAutofit/>
          </a:bodyPr>
          <a:lstStyle/>
          <a:p>
            <a:r>
              <a:rPr lang="en-US" sz="5400" kern="1200">
                <a:solidFill>
                  <a:schemeClr val="tx1"/>
                </a:solidFill>
                <a:latin typeface="+mj-lt"/>
                <a:ea typeface="+mj-ea"/>
                <a:cs typeface="+mj-cs"/>
              </a:rPr>
              <a:t>LSTM</a:t>
            </a:r>
          </a:p>
        </p:txBody>
      </p:sp>
      <p:grpSp>
        <p:nvGrpSpPr>
          <p:cNvPr id="9258" name="Group 9257">
            <a:extLst>
              <a:ext uri="{FF2B5EF4-FFF2-40B4-BE49-F238E27FC236}">
                <a16:creationId xmlns:a16="http://schemas.microsoft.com/office/drawing/2014/main" id="{7CCA6EEA-C976-4794-8236-07C0801A8F4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72800" y="206142"/>
            <a:ext cx="1098843" cy="1530997"/>
            <a:chOff x="10972800" y="206142"/>
            <a:chExt cx="1098843" cy="1530997"/>
          </a:xfrm>
        </p:grpSpPr>
        <p:sp useBgFill="1">
          <p:nvSpPr>
            <p:cNvPr id="9259" name="Graphic 10">
              <a:extLst>
                <a:ext uri="{FF2B5EF4-FFF2-40B4-BE49-F238E27FC236}">
                  <a16:creationId xmlns:a16="http://schemas.microsoft.com/office/drawing/2014/main" id="{ECEF14A7-1E1A-4728-B43D-DD32912907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146356" y="206142"/>
              <a:ext cx="925287" cy="925287"/>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9260" name="Oval 9259">
              <a:extLst>
                <a:ext uri="{FF2B5EF4-FFF2-40B4-BE49-F238E27FC236}">
                  <a16:creationId xmlns:a16="http://schemas.microsoft.com/office/drawing/2014/main" id="{4D729619-C38D-4850-8C6A-B4490A6C36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0972800" y="1475479"/>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grpSp>
      <p:pic>
        <p:nvPicPr>
          <p:cNvPr id="3074" name="Picture 2">
            <a:extLst>
              <a:ext uri="{FF2B5EF4-FFF2-40B4-BE49-F238E27FC236}">
                <a16:creationId xmlns:a16="http://schemas.microsoft.com/office/drawing/2014/main" id="{C0F7506F-03B2-C176-7EC7-414885B20E3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95697" y="2198028"/>
            <a:ext cx="5629082" cy="29834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table with numbers and numbers&#10;&#10;Description automatically generated">
            <a:extLst>
              <a:ext uri="{FF2B5EF4-FFF2-40B4-BE49-F238E27FC236}">
                <a16:creationId xmlns:a16="http://schemas.microsoft.com/office/drawing/2014/main" id="{44A8CC94-9794-E625-69A4-4D959158BD20}"/>
              </a:ext>
            </a:extLst>
          </p:cNvPr>
          <p:cNvPicPr>
            <a:picLocks noChangeAspect="1"/>
          </p:cNvPicPr>
          <p:nvPr/>
        </p:nvPicPr>
        <p:blipFill>
          <a:blip r:embed="rId3"/>
          <a:srcRect l="8011" r="6302" b="4"/>
          <a:stretch/>
        </p:blipFill>
        <p:spPr>
          <a:xfrm>
            <a:off x="7251343" y="1883719"/>
            <a:ext cx="3634512" cy="3297722"/>
          </a:xfrm>
          <a:prstGeom prst="rect">
            <a:avLst/>
          </a:prstGeom>
        </p:spPr>
      </p:pic>
    </p:spTree>
    <p:extLst>
      <p:ext uri="{BB962C8B-B14F-4D97-AF65-F5344CB8AC3E}">
        <p14:creationId xmlns:p14="http://schemas.microsoft.com/office/powerpoint/2010/main" val="1240497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CAD65-115C-4C7D-0EC5-A5CA5E586971}"/>
              </a:ext>
            </a:extLst>
          </p:cNvPr>
          <p:cNvSpPr>
            <a:spLocks noGrp="1"/>
          </p:cNvSpPr>
          <p:nvPr>
            <p:ph type="title"/>
          </p:nvPr>
        </p:nvSpPr>
        <p:spPr/>
        <p:txBody>
          <a:bodyPr/>
          <a:lstStyle/>
          <a:p>
            <a:r>
              <a:rPr lang="en-US" dirty="0"/>
              <a:t>ARIMAX (0,0,0)</a:t>
            </a:r>
          </a:p>
        </p:txBody>
      </p:sp>
      <p:pic>
        <p:nvPicPr>
          <p:cNvPr id="7" name="Picture 6" descr="A white background with black text&#10;&#10;Description automatically generated">
            <a:extLst>
              <a:ext uri="{FF2B5EF4-FFF2-40B4-BE49-F238E27FC236}">
                <a16:creationId xmlns:a16="http://schemas.microsoft.com/office/drawing/2014/main" id="{FC2475CE-7B76-8BD2-9C50-39B69AF643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8361" y="382588"/>
            <a:ext cx="4737100" cy="1613881"/>
          </a:xfrm>
          <a:prstGeom prst="rect">
            <a:avLst/>
          </a:prstGeom>
        </p:spPr>
      </p:pic>
      <p:pic>
        <p:nvPicPr>
          <p:cNvPr id="10242" name="Picture 2">
            <a:extLst>
              <a:ext uri="{FF2B5EF4-FFF2-40B4-BE49-F238E27FC236}">
                <a16:creationId xmlns:a16="http://schemas.microsoft.com/office/drawing/2014/main" id="{BCBE7D2A-DF6F-F5C9-5EDA-CBBA459586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87063" y="2720975"/>
            <a:ext cx="4059695" cy="2994025"/>
          </a:xfrm>
          <a:prstGeom prst="rect">
            <a:avLst/>
          </a:prstGeom>
          <a:noFill/>
          <a:extLst>
            <a:ext uri="{909E8E84-426E-40DD-AFC4-6F175D3DCCD1}">
              <a14:hiddenFill xmlns:a14="http://schemas.microsoft.com/office/drawing/2010/main">
                <a:solidFill>
                  <a:srgbClr val="FFFFFF"/>
                </a:solidFill>
              </a14:hiddenFill>
            </a:ext>
          </a:extLst>
        </p:spPr>
      </p:pic>
      <p:pic>
        <p:nvPicPr>
          <p:cNvPr id="11" name="Content Placeholder 10" descr="A screenshot of a computer&#10;&#10;Description automatically generated">
            <a:extLst>
              <a:ext uri="{FF2B5EF4-FFF2-40B4-BE49-F238E27FC236}">
                <a16:creationId xmlns:a16="http://schemas.microsoft.com/office/drawing/2014/main" id="{C808C754-3BA5-E167-1736-757F27B61D82}"/>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82437" y="1879600"/>
            <a:ext cx="6425982" cy="2994025"/>
          </a:xfrm>
        </p:spPr>
      </p:pic>
    </p:spTree>
    <p:extLst>
      <p:ext uri="{BB962C8B-B14F-4D97-AF65-F5344CB8AC3E}">
        <p14:creationId xmlns:p14="http://schemas.microsoft.com/office/powerpoint/2010/main" val="1111242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25AD4A59-91FA-4E30-8F32-A8AB51F76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4105" name="Rectangle 4104">
            <a:extLst>
              <a:ext uri="{FF2B5EF4-FFF2-40B4-BE49-F238E27FC236}">
                <a16:creationId xmlns:a16="http://schemas.microsoft.com/office/drawing/2014/main" id="{F9502C24-8901-462F-8CF7-A28067A141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grpSp>
        <p:nvGrpSpPr>
          <p:cNvPr id="4107" name="Group 4106">
            <a:extLst>
              <a:ext uri="{FF2B5EF4-FFF2-40B4-BE49-F238E27FC236}">
                <a16:creationId xmlns:a16="http://schemas.microsoft.com/office/drawing/2014/main" id="{70D09D61-F31F-4B2A-812C-EB8DB987EB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9029" y="1589568"/>
            <a:ext cx="1029103" cy="1431877"/>
            <a:chOff x="70757" y="1728404"/>
            <a:chExt cx="1029103" cy="1431877"/>
          </a:xfrm>
        </p:grpSpPr>
        <p:sp useBgFill="1">
          <p:nvSpPr>
            <p:cNvPr id="4108" name="Graphic 10">
              <a:extLst>
                <a:ext uri="{FF2B5EF4-FFF2-40B4-BE49-F238E27FC236}">
                  <a16:creationId xmlns:a16="http://schemas.microsoft.com/office/drawing/2014/main" id="{D6BEDCDF-4182-48A7-A99A-1807D27F7E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70757" y="1728404"/>
              <a:ext cx="925287" cy="925287"/>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4109" name="Oval 4108">
              <a:extLst>
                <a:ext uri="{FF2B5EF4-FFF2-40B4-BE49-F238E27FC236}">
                  <a16:creationId xmlns:a16="http://schemas.microsoft.com/office/drawing/2014/main" id="{B1B63A7C-71F7-4B31-8A23-339E9C4AE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838200" y="2898621"/>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grpSp>
      <p:sp>
        <p:nvSpPr>
          <p:cNvPr id="2" name="Title 1">
            <a:extLst>
              <a:ext uri="{FF2B5EF4-FFF2-40B4-BE49-F238E27FC236}">
                <a16:creationId xmlns:a16="http://schemas.microsoft.com/office/drawing/2014/main" id="{583F5BFF-24DF-8D51-E8A3-82A41DA5A691}"/>
              </a:ext>
            </a:extLst>
          </p:cNvPr>
          <p:cNvSpPr>
            <a:spLocks noGrp="1"/>
          </p:cNvSpPr>
          <p:nvPr>
            <p:ph type="title"/>
          </p:nvPr>
        </p:nvSpPr>
        <p:spPr>
          <a:xfrm>
            <a:off x="457199" y="566490"/>
            <a:ext cx="5537993" cy="2278834"/>
          </a:xfrm>
        </p:spPr>
        <p:txBody>
          <a:bodyPr anchor="t">
            <a:normAutofit/>
          </a:bodyPr>
          <a:lstStyle/>
          <a:p>
            <a:r>
              <a:rPr lang="en-US" dirty="0"/>
              <a:t>ARCH MODEL</a:t>
            </a:r>
          </a:p>
        </p:txBody>
      </p:sp>
      <p:pic>
        <p:nvPicPr>
          <p:cNvPr id="5" name="Content Placeholder 4" descr="A screenshot of a computer&#10;&#10;Description automatically generated">
            <a:extLst>
              <a:ext uri="{FF2B5EF4-FFF2-40B4-BE49-F238E27FC236}">
                <a16:creationId xmlns:a16="http://schemas.microsoft.com/office/drawing/2014/main" id="{0BF0DEA4-D7F7-A3BA-91F0-7887C1667AB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7072" y="2095053"/>
            <a:ext cx="6310609" cy="3262966"/>
          </a:xfrm>
        </p:spPr>
      </p:pic>
      <p:pic>
        <p:nvPicPr>
          <p:cNvPr id="6" name="Picture 5" descr="A table of numbers with black text&#10;&#10;Description automatically generated">
            <a:extLst>
              <a:ext uri="{FF2B5EF4-FFF2-40B4-BE49-F238E27FC236}">
                <a16:creationId xmlns:a16="http://schemas.microsoft.com/office/drawing/2014/main" id="{CA3EBD2D-AFDF-6685-4F02-843703C7B6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2997" y="3984787"/>
            <a:ext cx="5359924" cy="2277966"/>
          </a:xfrm>
          <a:prstGeom prst="rect">
            <a:avLst/>
          </a:prstGeom>
        </p:spPr>
      </p:pic>
      <p:pic>
        <p:nvPicPr>
          <p:cNvPr id="4098" name="Picture 2" descr="A graph with a line drawn on it&#10;&#10;Description automatically generated">
            <a:extLst>
              <a:ext uri="{FF2B5EF4-FFF2-40B4-BE49-F238E27FC236}">
                <a16:creationId xmlns:a16="http://schemas.microsoft.com/office/drawing/2014/main" id="{39475DDB-E27A-BE69-8080-6DFA32B60EAF}"/>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666759" y="595247"/>
            <a:ext cx="5396162" cy="29139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7370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F5BFF-24DF-8D51-E8A3-82A41DA5A691}"/>
              </a:ext>
            </a:extLst>
          </p:cNvPr>
          <p:cNvSpPr>
            <a:spLocks noGrp="1"/>
          </p:cNvSpPr>
          <p:nvPr>
            <p:ph type="title"/>
          </p:nvPr>
        </p:nvSpPr>
        <p:spPr/>
        <p:txBody>
          <a:bodyPr/>
          <a:lstStyle/>
          <a:p>
            <a:r>
              <a:rPr lang="en-US" dirty="0"/>
              <a:t>GARCH MODEL</a:t>
            </a:r>
          </a:p>
        </p:txBody>
      </p:sp>
      <p:sp>
        <p:nvSpPr>
          <p:cNvPr id="4" name="TextBox 3">
            <a:extLst>
              <a:ext uri="{FF2B5EF4-FFF2-40B4-BE49-F238E27FC236}">
                <a16:creationId xmlns:a16="http://schemas.microsoft.com/office/drawing/2014/main" id="{093ADCED-DD32-FC5D-58D3-364158A63DA4}"/>
              </a:ext>
            </a:extLst>
          </p:cNvPr>
          <p:cNvSpPr txBox="1"/>
          <p:nvPr/>
        </p:nvSpPr>
        <p:spPr>
          <a:xfrm>
            <a:off x="8601075" y="1328738"/>
            <a:ext cx="85725" cy="369332"/>
          </a:xfrm>
          <a:prstGeom prst="rect">
            <a:avLst/>
          </a:prstGeom>
          <a:noFill/>
        </p:spPr>
        <p:txBody>
          <a:bodyPr wrap="square" rtlCol="0">
            <a:spAutoFit/>
          </a:bodyPr>
          <a:lstStyle/>
          <a:p>
            <a:endParaRPr lang="en-US" dirty="0"/>
          </a:p>
        </p:txBody>
      </p:sp>
      <p:pic>
        <p:nvPicPr>
          <p:cNvPr id="13314" name="Picture 2">
            <a:extLst>
              <a:ext uri="{FF2B5EF4-FFF2-40B4-BE49-F238E27FC236}">
                <a16:creationId xmlns:a16="http://schemas.microsoft.com/office/drawing/2014/main" id="{CBECCD33-BFBF-6B58-E6C3-560CE4FEE9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4805" y="743144"/>
            <a:ext cx="5138567" cy="276934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table of numbers and symbols&#10;&#10;Description automatically generated with medium confidence">
            <a:extLst>
              <a:ext uri="{FF2B5EF4-FFF2-40B4-BE49-F238E27FC236}">
                <a16:creationId xmlns:a16="http://schemas.microsoft.com/office/drawing/2014/main" id="{41A9F9A9-76F5-7955-21CF-B08C86857F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3254" y="3917756"/>
            <a:ext cx="4910118" cy="2197100"/>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0A22591D-6D3A-800A-E716-33D702C674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627" y="1981924"/>
            <a:ext cx="6089079" cy="3310885"/>
          </a:xfrm>
          <a:prstGeom prst="rect">
            <a:avLst/>
          </a:prstGeom>
        </p:spPr>
      </p:pic>
    </p:spTree>
    <p:extLst>
      <p:ext uri="{BB962C8B-B14F-4D97-AF65-F5344CB8AC3E}">
        <p14:creationId xmlns:p14="http://schemas.microsoft.com/office/powerpoint/2010/main" val="12689159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F5BFF-24DF-8D51-E8A3-82A41DA5A691}"/>
              </a:ext>
            </a:extLst>
          </p:cNvPr>
          <p:cNvSpPr>
            <a:spLocks noGrp="1"/>
          </p:cNvSpPr>
          <p:nvPr>
            <p:ph type="title"/>
          </p:nvPr>
        </p:nvSpPr>
        <p:spPr/>
        <p:txBody>
          <a:bodyPr/>
          <a:lstStyle/>
          <a:p>
            <a:r>
              <a:rPr lang="en-US" dirty="0"/>
              <a:t>ETS MODEL</a:t>
            </a:r>
          </a:p>
        </p:txBody>
      </p:sp>
      <p:sp>
        <p:nvSpPr>
          <p:cNvPr id="4" name="TextBox 3">
            <a:extLst>
              <a:ext uri="{FF2B5EF4-FFF2-40B4-BE49-F238E27FC236}">
                <a16:creationId xmlns:a16="http://schemas.microsoft.com/office/drawing/2014/main" id="{093ADCED-DD32-FC5D-58D3-364158A63DA4}"/>
              </a:ext>
            </a:extLst>
          </p:cNvPr>
          <p:cNvSpPr txBox="1"/>
          <p:nvPr/>
        </p:nvSpPr>
        <p:spPr>
          <a:xfrm>
            <a:off x="8601075" y="1328738"/>
            <a:ext cx="85725" cy="369332"/>
          </a:xfrm>
          <a:prstGeom prst="rect">
            <a:avLst/>
          </a:prstGeom>
          <a:noFill/>
        </p:spPr>
        <p:txBody>
          <a:bodyPr wrap="square" rtlCol="0">
            <a:spAutoFit/>
          </a:bodyPr>
          <a:lstStyle/>
          <a:p>
            <a:endParaRPr lang="en-US" dirty="0"/>
          </a:p>
        </p:txBody>
      </p:sp>
      <p:pic>
        <p:nvPicPr>
          <p:cNvPr id="6148" name="Picture 4">
            <a:extLst>
              <a:ext uri="{FF2B5EF4-FFF2-40B4-BE49-F238E27FC236}">
                <a16:creationId xmlns:a16="http://schemas.microsoft.com/office/drawing/2014/main" id="{BF01DE1D-C4A3-B8CE-E7EE-B948BBB103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3008" y="2346774"/>
            <a:ext cx="6716134" cy="333533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FF581B9-0152-15D9-EE29-9F66188D9774}"/>
              </a:ext>
            </a:extLst>
          </p:cNvPr>
          <p:cNvPicPr>
            <a:picLocks noChangeAspect="1"/>
          </p:cNvPicPr>
          <p:nvPr/>
        </p:nvPicPr>
        <p:blipFill>
          <a:blip r:embed="rId3"/>
          <a:stretch>
            <a:fillRect/>
          </a:stretch>
        </p:blipFill>
        <p:spPr>
          <a:xfrm>
            <a:off x="502422" y="2686768"/>
            <a:ext cx="4003597" cy="2655342"/>
          </a:xfrm>
          <a:prstGeom prst="rect">
            <a:avLst/>
          </a:prstGeom>
        </p:spPr>
      </p:pic>
    </p:spTree>
    <p:extLst>
      <p:ext uri="{BB962C8B-B14F-4D97-AF65-F5344CB8AC3E}">
        <p14:creationId xmlns:p14="http://schemas.microsoft.com/office/powerpoint/2010/main" val="7603366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6722A-F560-DCF0-BCD9-323A57A96E1D}"/>
              </a:ext>
            </a:extLst>
          </p:cNvPr>
          <p:cNvSpPr>
            <a:spLocks noGrp="1"/>
          </p:cNvSpPr>
          <p:nvPr>
            <p:ph type="title"/>
          </p:nvPr>
        </p:nvSpPr>
        <p:spPr/>
        <p:txBody>
          <a:bodyPr/>
          <a:lstStyle/>
          <a:p>
            <a:r>
              <a:rPr lang="en-US" dirty="0"/>
              <a:t>LEADERBOARD</a:t>
            </a:r>
          </a:p>
        </p:txBody>
      </p:sp>
      <p:graphicFrame>
        <p:nvGraphicFramePr>
          <p:cNvPr id="9" name="Table 9">
            <a:extLst>
              <a:ext uri="{FF2B5EF4-FFF2-40B4-BE49-F238E27FC236}">
                <a16:creationId xmlns:a16="http://schemas.microsoft.com/office/drawing/2014/main" id="{AC2356AB-4C2F-5E4C-7AED-8D041715320A}"/>
              </a:ext>
            </a:extLst>
          </p:cNvPr>
          <p:cNvGraphicFramePr>
            <a:graphicFrameLocks noGrp="1"/>
          </p:cNvGraphicFramePr>
          <p:nvPr>
            <p:extLst>
              <p:ext uri="{D42A27DB-BD31-4B8C-83A1-F6EECF244321}">
                <p14:modId xmlns:p14="http://schemas.microsoft.com/office/powerpoint/2010/main" val="4276657060"/>
              </p:ext>
            </p:extLst>
          </p:nvPr>
        </p:nvGraphicFramePr>
        <p:xfrm>
          <a:off x="528638" y="1805516"/>
          <a:ext cx="10515600" cy="4457559"/>
        </p:xfrm>
        <a:graphic>
          <a:graphicData uri="http://schemas.openxmlformats.org/drawingml/2006/table">
            <a:tbl>
              <a:tblPr firstRow="1" bandRow="1">
                <a:tableStyleId>{00A15C55-8517-42AA-B614-E9B94910E393}</a:tableStyleId>
              </a:tblPr>
              <a:tblGrid>
                <a:gridCol w="1752600">
                  <a:extLst>
                    <a:ext uri="{9D8B030D-6E8A-4147-A177-3AD203B41FA5}">
                      <a16:colId xmlns:a16="http://schemas.microsoft.com/office/drawing/2014/main" val="1976225317"/>
                    </a:ext>
                  </a:extLst>
                </a:gridCol>
                <a:gridCol w="1752600">
                  <a:extLst>
                    <a:ext uri="{9D8B030D-6E8A-4147-A177-3AD203B41FA5}">
                      <a16:colId xmlns:a16="http://schemas.microsoft.com/office/drawing/2014/main" val="2001801913"/>
                    </a:ext>
                  </a:extLst>
                </a:gridCol>
                <a:gridCol w="1752600">
                  <a:extLst>
                    <a:ext uri="{9D8B030D-6E8A-4147-A177-3AD203B41FA5}">
                      <a16:colId xmlns:a16="http://schemas.microsoft.com/office/drawing/2014/main" val="2402273291"/>
                    </a:ext>
                  </a:extLst>
                </a:gridCol>
                <a:gridCol w="1752600">
                  <a:extLst>
                    <a:ext uri="{9D8B030D-6E8A-4147-A177-3AD203B41FA5}">
                      <a16:colId xmlns:a16="http://schemas.microsoft.com/office/drawing/2014/main" val="2302398870"/>
                    </a:ext>
                  </a:extLst>
                </a:gridCol>
                <a:gridCol w="1752600">
                  <a:extLst>
                    <a:ext uri="{9D8B030D-6E8A-4147-A177-3AD203B41FA5}">
                      <a16:colId xmlns:a16="http://schemas.microsoft.com/office/drawing/2014/main" val="3607884109"/>
                    </a:ext>
                  </a:extLst>
                </a:gridCol>
                <a:gridCol w="1752600">
                  <a:extLst>
                    <a:ext uri="{9D8B030D-6E8A-4147-A177-3AD203B41FA5}">
                      <a16:colId xmlns:a16="http://schemas.microsoft.com/office/drawing/2014/main" val="1908082598"/>
                    </a:ext>
                  </a:extLst>
                </a:gridCol>
              </a:tblGrid>
              <a:tr h="674213">
                <a:tc>
                  <a:txBody>
                    <a:bodyPr/>
                    <a:lstStyle/>
                    <a:p>
                      <a:r>
                        <a:rPr lang="en-US" dirty="0"/>
                        <a:t>MODEL</a:t>
                      </a:r>
                    </a:p>
                  </a:txBody>
                  <a:tcPr/>
                </a:tc>
                <a:tc>
                  <a:txBody>
                    <a:bodyPr/>
                    <a:lstStyle/>
                    <a:p>
                      <a:r>
                        <a:rPr lang="en-US" dirty="0"/>
                        <a:t>AIC</a:t>
                      </a:r>
                    </a:p>
                  </a:txBody>
                  <a:tcPr/>
                </a:tc>
                <a:tc>
                  <a:txBody>
                    <a:bodyPr/>
                    <a:lstStyle/>
                    <a:p>
                      <a:r>
                        <a:rPr lang="en-US" dirty="0"/>
                        <a:t>BIC</a:t>
                      </a:r>
                    </a:p>
                  </a:txBody>
                  <a:tcPr/>
                </a:tc>
                <a:tc>
                  <a:txBody>
                    <a:bodyPr/>
                    <a:lstStyle/>
                    <a:p>
                      <a:r>
                        <a:rPr lang="en-US" dirty="0"/>
                        <a:t>RMSE</a:t>
                      </a:r>
                    </a:p>
                  </a:txBody>
                  <a:tcPr/>
                </a:tc>
                <a:tc>
                  <a:txBody>
                    <a:bodyPr/>
                    <a:lstStyle/>
                    <a:p>
                      <a:r>
                        <a:rPr lang="en-US" dirty="0"/>
                        <a:t>MSE</a:t>
                      </a:r>
                    </a:p>
                  </a:txBody>
                  <a:tcPr/>
                </a:tc>
                <a:tc>
                  <a:txBody>
                    <a:bodyPr/>
                    <a:lstStyle/>
                    <a:p>
                      <a:r>
                        <a:rPr lang="en-US" dirty="0"/>
                        <a:t>MAE</a:t>
                      </a:r>
                    </a:p>
                  </a:txBody>
                  <a:tcPr/>
                </a:tc>
                <a:extLst>
                  <a:ext uri="{0D108BD9-81ED-4DB2-BD59-A6C34878D82A}">
                    <a16:rowId xmlns:a16="http://schemas.microsoft.com/office/drawing/2014/main" val="2561294578"/>
                  </a:ext>
                </a:extLst>
              </a:tr>
              <a:tr h="540478">
                <a:tc>
                  <a:txBody>
                    <a:bodyPr/>
                    <a:lstStyle/>
                    <a:p>
                      <a:r>
                        <a:rPr lang="en-US" dirty="0"/>
                        <a:t>RNN</a:t>
                      </a:r>
                    </a:p>
                  </a:txBody>
                  <a:tcPr/>
                </a:tc>
                <a:tc>
                  <a:txBody>
                    <a:bodyPr/>
                    <a:lstStyle/>
                    <a:p>
                      <a:r>
                        <a:rPr lang="en-IN" sz="1800" b="0" i="0" u="none" strike="noStrike" kern="1200" dirty="0">
                          <a:solidFill>
                            <a:schemeClr val="dk1"/>
                          </a:solidFill>
                          <a:effectLst/>
                          <a:latin typeface="+mn-lt"/>
                          <a:ea typeface="+mn-ea"/>
                          <a:cs typeface="+mn-cs"/>
                        </a:rPr>
                        <a:t>5288</a:t>
                      </a:r>
                      <a:endParaRPr lang="en-US" dirty="0"/>
                    </a:p>
                  </a:txBody>
                  <a:tcPr/>
                </a:tc>
                <a:tc>
                  <a:txBody>
                    <a:bodyPr/>
                    <a:lstStyle/>
                    <a:p>
                      <a:r>
                        <a:rPr lang="en-IN" sz="1800" b="0" i="0" u="none" strike="noStrike" kern="1200" dirty="0">
                          <a:solidFill>
                            <a:schemeClr val="dk1"/>
                          </a:solidFill>
                          <a:effectLst/>
                          <a:latin typeface="+mn-lt"/>
                          <a:ea typeface="+mn-ea"/>
                          <a:cs typeface="+mn-cs"/>
                        </a:rPr>
                        <a:t>8235</a:t>
                      </a:r>
                      <a:endParaRPr lang="en-US" dirty="0"/>
                    </a:p>
                  </a:txBody>
                  <a:tcPr/>
                </a:tc>
                <a:tc>
                  <a:txBody>
                    <a:bodyPr/>
                    <a:lstStyle/>
                    <a:p>
                      <a:r>
                        <a:rPr lang="en-IN" sz="1800" b="0" i="0" u="none" strike="noStrike" kern="1200" dirty="0">
                          <a:solidFill>
                            <a:schemeClr val="dk1"/>
                          </a:solidFill>
                          <a:effectLst/>
                          <a:latin typeface="+mn-lt"/>
                          <a:ea typeface="+mn-ea"/>
                          <a:cs typeface="+mn-cs"/>
                        </a:rPr>
                        <a:t>0.083619</a:t>
                      </a:r>
                      <a:endParaRPr lang="en-US" dirty="0"/>
                    </a:p>
                  </a:txBody>
                  <a:tcPr/>
                </a:tc>
                <a:tc>
                  <a:txBody>
                    <a:bodyPr/>
                    <a:lstStyle/>
                    <a:p>
                      <a:r>
                        <a:rPr lang="en-IN" sz="1800" b="0" i="0" u="none" strike="noStrike" kern="1200" dirty="0">
                          <a:solidFill>
                            <a:schemeClr val="dk1"/>
                          </a:solidFill>
                          <a:effectLst/>
                          <a:latin typeface="+mn-lt"/>
                          <a:ea typeface="+mn-ea"/>
                          <a:cs typeface="+mn-cs"/>
                        </a:rPr>
                        <a:t>0.006992</a:t>
                      </a:r>
                      <a:endParaRPr lang="en-US" dirty="0"/>
                    </a:p>
                  </a:txBody>
                  <a:tcPr/>
                </a:tc>
                <a:tc>
                  <a:txBody>
                    <a:bodyPr/>
                    <a:lstStyle/>
                    <a:p>
                      <a:r>
                        <a:rPr lang="en-IN" sz="1800" b="0" i="0" u="none" strike="noStrike" kern="1200" dirty="0">
                          <a:solidFill>
                            <a:schemeClr val="dk1"/>
                          </a:solidFill>
                          <a:effectLst/>
                          <a:latin typeface="+mn-lt"/>
                          <a:ea typeface="+mn-ea"/>
                          <a:cs typeface="+mn-cs"/>
                        </a:rPr>
                        <a:t>0.069909</a:t>
                      </a:r>
                      <a:endParaRPr lang="en-US" dirty="0"/>
                    </a:p>
                  </a:txBody>
                  <a:tcPr/>
                </a:tc>
                <a:extLst>
                  <a:ext uri="{0D108BD9-81ED-4DB2-BD59-A6C34878D82A}">
                    <a16:rowId xmlns:a16="http://schemas.microsoft.com/office/drawing/2014/main" val="573412280"/>
                  </a:ext>
                </a:extLst>
              </a:tr>
              <a:tr h="540478">
                <a:tc>
                  <a:txBody>
                    <a:bodyPr/>
                    <a:lstStyle/>
                    <a:p>
                      <a:r>
                        <a:rPr lang="en-US" dirty="0"/>
                        <a:t>CNN</a:t>
                      </a:r>
                    </a:p>
                  </a:txBody>
                  <a:tcPr/>
                </a:tc>
                <a:tc>
                  <a:txBody>
                    <a:bodyPr/>
                    <a:lstStyle/>
                    <a:p>
                      <a:r>
                        <a:rPr lang="en-IN" sz="1800" b="0" i="0" u="none" strike="noStrike" kern="1200" dirty="0">
                          <a:solidFill>
                            <a:schemeClr val="dk1"/>
                          </a:solidFill>
                          <a:effectLst/>
                          <a:latin typeface="+mn-lt"/>
                          <a:ea typeface="+mn-ea"/>
                          <a:cs typeface="+mn-cs"/>
                        </a:rPr>
                        <a:t>71148</a:t>
                      </a:r>
                      <a:endParaRPr lang="en-US" dirty="0"/>
                    </a:p>
                  </a:txBody>
                  <a:tcPr/>
                </a:tc>
                <a:tc>
                  <a:txBody>
                    <a:bodyPr/>
                    <a:lstStyle/>
                    <a:p>
                      <a:r>
                        <a:rPr lang="en-IN" sz="1800" b="0" i="0" u="none" strike="noStrike" kern="1200" dirty="0">
                          <a:solidFill>
                            <a:schemeClr val="dk1"/>
                          </a:solidFill>
                          <a:effectLst/>
                          <a:latin typeface="+mn-lt"/>
                          <a:ea typeface="+mn-ea"/>
                          <a:cs typeface="+mn-cs"/>
                        </a:rPr>
                        <a:t>110012</a:t>
                      </a:r>
                      <a:endParaRPr lang="en-US" dirty="0"/>
                    </a:p>
                  </a:txBody>
                  <a:tcPr/>
                </a:tc>
                <a:tc>
                  <a:txBody>
                    <a:bodyPr/>
                    <a:lstStyle/>
                    <a:p>
                      <a:r>
                        <a:rPr lang="en-IN" sz="1800" b="0" i="0" u="none" strike="noStrike" kern="1200" dirty="0">
                          <a:solidFill>
                            <a:schemeClr val="dk1"/>
                          </a:solidFill>
                          <a:effectLst/>
                          <a:latin typeface="+mn-lt"/>
                          <a:ea typeface="+mn-ea"/>
                          <a:cs typeface="+mn-cs"/>
                        </a:rPr>
                        <a:t>0.119286</a:t>
                      </a:r>
                      <a:endParaRPr lang="en-US" dirty="0"/>
                    </a:p>
                  </a:txBody>
                  <a:tcPr/>
                </a:tc>
                <a:tc>
                  <a:txBody>
                    <a:bodyPr/>
                    <a:lstStyle/>
                    <a:p>
                      <a:r>
                        <a:rPr lang="en-IN" sz="1800" b="0" i="0" u="none" strike="noStrike" kern="1200" dirty="0">
                          <a:solidFill>
                            <a:schemeClr val="dk1"/>
                          </a:solidFill>
                          <a:effectLst/>
                          <a:latin typeface="+mn-lt"/>
                          <a:ea typeface="+mn-ea"/>
                          <a:cs typeface="+mn-cs"/>
                        </a:rPr>
                        <a:t>0.014229</a:t>
                      </a:r>
                      <a:endParaRPr lang="en-US" dirty="0"/>
                    </a:p>
                  </a:txBody>
                  <a:tcPr/>
                </a:tc>
                <a:tc>
                  <a:txBody>
                    <a:bodyPr/>
                    <a:lstStyle/>
                    <a:p>
                      <a:r>
                        <a:rPr lang="en-IN" sz="1800" b="0" i="0" u="none" strike="noStrike" kern="1200" dirty="0">
                          <a:solidFill>
                            <a:schemeClr val="dk1"/>
                          </a:solidFill>
                          <a:effectLst/>
                          <a:latin typeface="+mn-lt"/>
                          <a:ea typeface="+mn-ea"/>
                          <a:cs typeface="+mn-cs"/>
                        </a:rPr>
                        <a:t>0.112025</a:t>
                      </a:r>
                      <a:endParaRPr lang="en-US" dirty="0"/>
                    </a:p>
                  </a:txBody>
                  <a:tcPr/>
                </a:tc>
                <a:extLst>
                  <a:ext uri="{0D108BD9-81ED-4DB2-BD59-A6C34878D82A}">
                    <a16:rowId xmlns:a16="http://schemas.microsoft.com/office/drawing/2014/main" val="420673820"/>
                  </a:ext>
                </a:extLst>
              </a:tr>
              <a:tr h="540478">
                <a:tc>
                  <a:txBody>
                    <a:bodyPr/>
                    <a:lstStyle/>
                    <a:p>
                      <a:r>
                        <a:rPr lang="en-US" dirty="0"/>
                        <a:t>LSTM</a:t>
                      </a:r>
                    </a:p>
                  </a:txBody>
                  <a:tcPr/>
                </a:tc>
                <a:tc>
                  <a:txBody>
                    <a:bodyPr/>
                    <a:lstStyle/>
                    <a:p>
                      <a:r>
                        <a:rPr lang="en-IN" sz="1800" b="0" i="0" u="none" strike="noStrike" kern="1200" dirty="0">
                          <a:solidFill>
                            <a:schemeClr val="dk1"/>
                          </a:solidFill>
                          <a:effectLst/>
                          <a:latin typeface="+mn-lt"/>
                          <a:ea typeface="+mn-ea"/>
                          <a:cs typeface="+mn-cs"/>
                        </a:rPr>
                        <a:t>61610</a:t>
                      </a:r>
                      <a:endParaRPr lang="en-US" dirty="0"/>
                    </a:p>
                  </a:txBody>
                  <a:tcPr/>
                </a:tc>
                <a:tc>
                  <a:txBody>
                    <a:bodyPr/>
                    <a:lstStyle/>
                    <a:p>
                      <a:r>
                        <a:rPr lang="en-IN" sz="1800" b="0" i="0" u="none" strike="noStrike" kern="1200" dirty="0">
                          <a:solidFill>
                            <a:schemeClr val="dk1"/>
                          </a:solidFill>
                          <a:effectLst/>
                          <a:latin typeface="+mn-lt"/>
                          <a:ea typeface="+mn-ea"/>
                          <a:cs typeface="+mn-cs"/>
                        </a:rPr>
                        <a:t>95270</a:t>
                      </a:r>
                      <a:endParaRPr lang="en-US" dirty="0"/>
                    </a:p>
                  </a:txBody>
                  <a:tcPr/>
                </a:tc>
                <a:tc>
                  <a:txBody>
                    <a:bodyPr/>
                    <a:lstStyle/>
                    <a:p>
                      <a:r>
                        <a:rPr lang="en-IN" sz="1800" b="0" i="0" u="none" strike="noStrike" kern="1200" dirty="0">
                          <a:solidFill>
                            <a:schemeClr val="dk1"/>
                          </a:solidFill>
                          <a:effectLst/>
                          <a:latin typeface="+mn-lt"/>
                          <a:ea typeface="+mn-ea"/>
                          <a:cs typeface="+mn-cs"/>
                        </a:rPr>
                        <a:t>0.124854</a:t>
                      </a:r>
                      <a:endParaRPr lang="en-US" dirty="0"/>
                    </a:p>
                  </a:txBody>
                  <a:tcPr/>
                </a:tc>
                <a:tc>
                  <a:txBody>
                    <a:bodyPr/>
                    <a:lstStyle/>
                    <a:p>
                      <a:r>
                        <a:rPr lang="en-IN" sz="1800" b="0" i="0" u="none" strike="noStrike" kern="1200" dirty="0">
                          <a:solidFill>
                            <a:schemeClr val="dk1"/>
                          </a:solidFill>
                          <a:effectLst/>
                          <a:latin typeface="+mn-lt"/>
                          <a:ea typeface="+mn-ea"/>
                          <a:cs typeface="+mn-cs"/>
                        </a:rPr>
                        <a:t>0.015588</a:t>
                      </a:r>
                      <a:endParaRPr lang="en-US" dirty="0"/>
                    </a:p>
                  </a:txBody>
                  <a:tcPr/>
                </a:tc>
                <a:tc>
                  <a:txBody>
                    <a:bodyPr/>
                    <a:lstStyle/>
                    <a:p>
                      <a:r>
                        <a:rPr lang="en-IN" sz="1800" b="0" i="0" u="none" strike="noStrike" kern="1200" dirty="0">
                          <a:solidFill>
                            <a:schemeClr val="dk1"/>
                          </a:solidFill>
                          <a:effectLst/>
                          <a:latin typeface="+mn-lt"/>
                          <a:ea typeface="+mn-ea"/>
                          <a:cs typeface="+mn-cs"/>
                        </a:rPr>
                        <a:t>0.103650</a:t>
                      </a:r>
                      <a:endParaRPr lang="en-US" dirty="0"/>
                    </a:p>
                  </a:txBody>
                  <a:tcPr/>
                </a:tc>
                <a:extLst>
                  <a:ext uri="{0D108BD9-81ED-4DB2-BD59-A6C34878D82A}">
                    <a16:rowId xmlns:a16="http://schemas.microsoft.com/office/drawing/2014/main" val="383218293"/>
                  </a:ext>
                </a:extLst>
              </a:tr>
              <a:tr h="540478">
                <a:tc>
                  <a:txBody>
                    <a:bodyPr/>
                    <a:lstStyle/>
                    <a:p>
                      <a:r>
                        <a:rPr lang="en-US" dirty="0"/>
                        <a:t>ARIMAX</a:t>
                      </a:r>
                    </a:p>
                  </a:txBody>
                  <a:tcPr/>
                </a:tc>
                <a:tc>
                  <a:txBody>
                    <a:bodyPr/>
                    <a:lstStyle/>
                    <a:p>
                      <a:r>
                        <a:rPr lang="en-IN" sz="1800" b="0" i="0" u="none" strike="noStrike" kern="1200" dirty="0">
                          <a:solidFill>
                            <a:schemeClr val="dk1"/>
                          </a:solidFill>
                          <a:effectLst/>
                          <a:latin typeface="+mn-lt"/>
                          <a:ea typeface="+mn-ea"/>
                          <a:cs typeface="+mn-cs"/>
                        </a:rPr>
                        <a:t>1608</a:t>
                      </a:r>
                      <a:endParaRPr lang="en-US" dirty="0"/>
                    </a:p>
                  </a:txBody>
                  <a:tcPr/>
                </a:tc>
                <a:tc>
                  <a:txBody>
                    <a:bodyPr/>
                    <a:lstStyle/>
                    <a:p>
                      <a:r>
                        <a:rPr lang="en-IN" sz="1800" b="0" i="0" u="none" strike="noStrike" kern="1200" dirty="0">
                          <a:solidFill>
                            <a:schemeClr val="dk1"/>
                          </a:solidFill>
                          <a:effectLst/>
                          <a:latin typeface="+mn-lt"/>
                          <a:ea typeface="+mn-ea"/>
                          <a:cs typeface="+mn-cs"/>
                        </a:rPr>
                        <a:t>1613</a:t>
                      </a:r>
                      <a:endParaRPr lang="en-US" dirty="0"/>
                    </a:p>
                  </a:txBody>
                  <a:tcPr/>
                </a:tc>
                <a:tc>
                  <a:txBody>
                    <a:bodyPr/>
                    <a:lstStyle/>
                    <a:p>
                      <a:r>
                        <a:rPr lang="en-IN" sz="1800" b="0" i="0" u="none" strike="noStrike" kern="1200" dirty="0">
                          <a:solidFill>
                            <a:schemeClr val="dk1"/>
                          </a:solidFill>
                          <a:effectLst/>
                          <a:latin typeface="+mn-lt"/>
                          <a:ea typeface="+mn-ea"/>
                          <a:cs typeface="+mn-cs"/>
                        </a:rPr>
                        <a:t>959</a:t>
                      </a:r>
                      <a:endParaRPr lang="en-US" dirty="0"/>
                    </a:p>
                  </a:txBody>
                  <a:tcPr/>
                </a:tc>
                <a:tc>
                  <a:txBody>
                    <a:bodyPr/>
                    <a:lstStyle/>
                    <a:p>
                      <a:r>
                        <a:rPr lang="en-IN" sz="1800" b="0" i="0" u="none" strike="noStrike" kern="1200" dirty="0">
                          <a:solidFill>
                            <a:schemeClr val="dk1"/>
                          </a:solidFill>
                          <a:effectLst/>
                          <a:latin typeface="+mn-lt"/>
                          <a:ea typeface="+mn-ea"/>
                          <a:cs typeface="+mn-cs"/>
                        </a:rPr>
                        <a:t>920880</a:t>
                      </a:r>
                      <a:endParaRPr lang="en-US" dirty="0"/>
                    </a:p>
                  </a:txBody>
                  <a:tcPr/>
                </a:tc>
                <a:tc>
                  <a:txBody>
                    <a:bodyPr/>
                    <a:lstStyle/>
                    <a:p>
                      <a:r>
                        <a:rPr lang="en-IN" sz="1800" b="0" i="0" u="none" strike="noStrike" kern="1200" dirty="0">
                          <a:solidFill>
                            <a:schemeClr val="dk1"/>
                          </a:solidFill>
                          <a:effectLst/>
                          <a:latin typeface="+mn-lt"/>
                          <a:ea typeface="+mn-ea"/>
                          <a:cs typeface="+mn-cs"/>
                        </a:rPr>
                        <a:t>816</a:t>
                      </a:r>
                      <a:endParaRPr lang="en-US" dirty="0"/>
                    </a:p>
                  </a:txBody>
                  <a:tcPr/>
                </a:tc>
                <a:extLst>
                  <a:ext uri="{0D108BD9-81ED-4DB2-BD59-A6C34878D82A}">
                    <a16:rowId xmlns:a16="http://schemas.microsoft.com/office/drawing/2014/main" val="3698394173"/>
                  </a:ext>
                </a:extLst>
              </a:tr>
              <a:tr h="540478">
                <a:tc>
                  <a:txBody>
                    <a:bodyPr/>
                    <a:lstStyle/>
                    <a:p>
                      <a:r>
                        <a:rPr lang="en-US" dirty="0"/>
                        <a:t>ARCH</a:t>
                      </a:r>
                    </a:p>
                  </a:txBody>
                  <a:tcPr/>
                </a:tc>
                <a:tc>
                  <a:txBody>
                    <a:bodyPr/>
                    <a:lstStyle/>
                    <a:p>
                      <a:r>
                        <a:rPr lang="en-IN" sz="1800" b="0" i="0" u="none" strike="noStrike" kern="1200" dirty="0">
                          <a:solidFill>
                            <a:schemeClr val="dk1"/>
                          </a:solidFill>
                          <a:effectLst/>
                          <a:latin typeface="+mn-lt"/>
                          <a:ea typeface="+mn-ea"/>
                          <a:cs typeface="+mn-cs"/>
                        </a:rPr>
                        <a:t>1610</a:t>
                      </a:r>
                      <a:endParaRPr lang="en-US" dirty="0"/>
                    </a:p>
                  </a:txBody>
                  <a:tcPr/>
                </a:tc>
                <a:tc>
                  <a:txBody>
                    <a:bodyPr/>
                    <a:lstStyle/>
                    <a:p>
                      <a:r>
                        <a:rPr lang="en-IN" sz="1800" b="0" i="0" u="none" strike="noStrike" kern="1200" dirty="0">
                          <a:solidFill>
                            <a:schemeClr val="dk1"/>
                          </a:solidFill>
                          <a:effectLst/>
                          <a:latin typeface="+mn-lt"/>
                          <a:ea typeface="+mn-ea"/>
                          <a:cs typeface="+mn-cs"/>
                        </a:rPr>
                        <a:t>1618</a:t>
                      </a:r>
                      <a:endParaRPr lang="en-US" dirty="0"/>
                    </a:p>
                  </a:txBody>
                  <a:tcPr/>
                </a:tc>
                <a:tc>
                  <a:txBody>
                    <a:bodyPr/>
                    <a:lstStyle/>
                    <a:p>
                      <a:r>
                        <a:rPr lang="en-IN" sz="1800" b="0" i="0" u="none" strike="noStrike" kern="1200" dirty="0">
                          <a:solidFill>
                            <a:schemeClr val="dk1"/>
                          </a:solidFill>
                          <a:effectLst/>
                          <a:latin typeface="+mn-lt"/>
                          <a:ea typeface="+mn-ea"/>
                          <a:cs typeface="+mn-cs"/>
                        </a:rPr>
                        <a:t>2664</a:t>
                      </a:r>
                      <a:endParaRPr lang="en-US" dirty="0"/>
                    </a:p>
                  </a:txBody>
                  <a:tcPr/>
                </a:tc>
                <a:tc>
                  <a:txBody>
                    <a:bodyPr/>
                    <a:lstStyle/>
                    <a:p>
                      <a:r>
                        <a:rPr lang="en-IN" sz="1800" b="0" i="0" u="none" strike="noStrike" kern="1200" dirty="0">
                          <a:solidFill>
                            <a:schemeClr val="dk1"/>
                          </a:solidFill>
                          <a:effectLst/>
                          <a:latin typeface="+mn-lt"/>
                          <a:ea typeface="+mn-ea"/>
                          <a:cs typeface="+mn-cs"/>
                        </a:rPr>
                        <a:t>7099019.6894</a:t>
                      </a:r>
                      <a:endParaRPr lang="en-US" dirty="0"/>
                    </a:p>
                  </a:txBody>
                  <a:tcPr/>
                </a:tc>
                <a:tc>
                  <a:txBody>
                    <a:bodyPr/>
                    <a:lstStyle/>
                    <a:p>
                      <a:r>
                        <a:rPr lang="en-IN" sz="1800" b="0" i="0" u="none" strike="noStrike" kern="1200">
                          <a:solidFill>
                            <a:schemeClr val="dk1"/>
                          </a:solidFill>
                          <a:effectLst/>
                          <a:latin typeface="+mn-lt"/>
                          <a:ea typeface="+mn-ea"/>
                          <a:cs typeface="+mn-cs"/>
                        </a:rPr>
                        <a:t>2500</a:t>
                      </a:r>
                      <a:endParaRPr lang="en-US" dirty="0"/>
                    </a:p>
                  </a:txBody>
                  <a:tcPr/>
                </a:tc>
                <a:extLst>
                  <a:ext uri="{0D108BD9-81ED-4DB2-BD59-A6C34878D82A}">
                    <a16:rowId xmlns:a16="http://schemas.microsoft.com/office/drawing/2014/main" val="3153322158"/>
                  </a:ext>
                </a:extLst>
              </a:tr>
              <a:tr h="540478">
                <a:tc>
                  <a:txBody>
                    <a:bodyPr/>
                    <a:lstStyle/>
                    <a:p>
                      <a:r>
                        <a:rPr lang="en-US" dirty="0"/>
                        <a:t>GARCH</a:t>
                      </a:r>
                    </a:p>
                  </a:txBody>
                  <a:tcPr/>
                </a:tc>
                <a:tc>
                  <a:txBody>
                    <a:bodyPr/>
                    <a:lstStyle/>
                    <a:p>
                      <a:r>
                        <a:rPr lang="en-IN" sz="1800" b="0" i="0" u="none" strike="noStrike" kern="1200" dirty="0">
                          <a:solidFill>
                            <a:schemeClr val="dk1"/>
                          </a:solidFill>
                          <a:effectLst/>
                          <a:latin typeface="+mn-lt"/>
                          <a:ea typeface="+mn-ea"/>
                          <a:cs typeface="+mn-cs"/>
                        </a:rPr>
                        <a:t>1908</a:t>
                      </a:r>
                      <a:endParaRPr lang="en-US" dirty="0"/>
                    </a:p>
                  </a:txBody>
                  <a:tcPr/>
                </a:tc>
                <a:tc>
                  <a:txBody>
                    <a:bodyPr/>
                    <a:lstStyle/>
                    <a:p>
                      <a:r>
                        <a:rPr lang="en-IN" sz="1800" b="0" i="0" u="none" strike="noStrike" kern="1200" dirty="0">
                          <a:solidFill>
                            <a:schemeClr val="dk1"/>
                          </a:solidFill>
                          <a:effectLst/>
                          <a:latin typeface="+mn-lt"/>
                          <a:ea typeface="+mn-ea"/>
                          <a:cs typeface="+mn-cs"/>
                        </a:rPr>
                        <a:t>1919</a:t>
                      </a:r>
                      <a:endParaRPr lang="en-US" dirty="0"/>
                    </a:p>
                  </a:txBody>
                  <a:tcPr/>
                </a:tc>
                <a:tc>
                  <a:txBody>
                    <a:bodyPr/>
                    <a:lstStyle/>
                    <a:p>
                      <a:r>
                        <a:rPr lang="en-IN" sz="1800" b="0" i="0" u="none" strike="noStrike" kern="1200" dirty="0">
                          <a:solidFill>
                            <a:schemeClr val="dk1"/>
                          </a:solidFill>
                          <a:effectLst/>
                          <a:latin typeface="+mn-lt"/>
                          <a:ea typeface="+mn-ea"/>
                          <a:cs typeface="+mn-cs"/>
                        </a:rPr>
                        <a:t>2317</a:t>
                      </a:r>
                      <a:endParaRPr lang="en-US" dirty="0"/>
                    </a:p>
                  </a:txBody>
                  <a:tcPr/>
                </a:tc>
                <a:tc>
                  <a:txBody>
                    <a:bodyPr/>
                    <a:lstStyle/>
                    <a:p>
                      <a:r>
                        <a:rPr lang="en-IN" sz="1800" b="0" i="0" u="none" strike="noStrike" kern="1200" dirty="0">
                          <a:solidFill>
                            <a:schemeClr val="dk1"/>
                          </a:solidFill>
                          <a:effectLst/>
                          <a:latin typeface="+mn-lt"/>
                          <a:ea typeface="+mn-ea"/>
                          <a:cs typeface="+mn-cs"/>
                        </a:rPr>
                        <a:t>7331864</a:t>
                      </a:r>
                      <a:endParaRPr lang="en-US" dirty="0"/>
                    </a:p>
                  </a:txBody>
                  <a:tcPr/>
                </a:tc>
                <a:tc>
                  <a:txBody>
                    <a:bodyPr/>
                    <a:lstStyle/>
                    <a:p>
                      <a:r>
                        <a:rPr lang="en-IN" sz="1800" b="0" i="0" u="none" strike="noStrike" kern="1200" dirty="0">
                          <a:solidFill>
                            <a:schemeClr val="dk1"/>
                          </a:solidFill>
                          <a:effectLst/>
                          <a:latin typeface="+mn-lt"/>
                          <a:ea typeface="+mn-ea"/>
                          <a:cs typeface="+mn-cs"/>
                        </a:rPr>
                        <a:t>2273</a:t>
                      </a:r>
                      <a:endParaRPr lang="en-US" dirty="0"/>
                    </a:p>
                  </a:txBody>
                  <a:tcPr/>
                </a:tc>
                <a:extLst>
                  <a:ext uri="{0D108BD9-81ED-4DB2-BD59-A6C34878D82A}">
                    <a16:rowId xmlns:a16="http://schemas.microsoft.com/office/drawing/2014/main" val="1351877072"/>
                  </a:ext>
                </a:extLst>
              </a:tr>
              <a:tr h="540478">
                <a:tc>
                  <a:txBody>
                    <a:bodyPr/>
                    <a:lstStyle/>
                    <a:p>
                      <a:r>
                        <a:rPr lang="en-US" dirty="0"/>
                        <a:t>ETS</a:t>
                      </a:r>
                    </a:p>
                  </a:txBody>
                  <a:tcPr/>
                </a:tc>
                <a:tc>
                  <a:txBody>
                    <a:bodyPr/>
                    <a:lstStyle/>
                    <a:p>
                      <a:r>
                        <a:rPr lang="en-IN" dirty="0"/>
                        <a:t>1237</a:t>
                      </a:r>
                      <a:endParaRPr lang="en-US" dirty="0"/>
                    </a:p>
                  </a:txBody>
                  <a:tcPr/>
                </a:tc>
                <a:tc>
                  <a:txBody>
                    <a:bodyPr/>
                    <a:lstStyle/>
                    <a:p>
                      <a:r>
                        <a:rPr lang="en-IN" dirty="0"/>
                        <a:t>1282</a:t>
                      </a:r>
                      <a:endParaRPr lang="en-US" dirty="0"/>
                    </a:p>
                  </a:txBody>
                  <a:tcPr/>
                </a:tc>
                <a:tc>
                  <a:txBody>
                    <a:bodyPr/>
                    <a:lstStyle/>
                    <a:p>
                      <a:r>
                        <a:rPr lang="en-US" dirty="0"/>
                        <a:t>3431</a:t>
                      </a:r>
                    </a:p>
                  </a:txBody>
                  <a:tcPr/>
                </a:tc>
                <a:tc>
                  <a:txBody>
                    <a:bodyPr/>
                    <a:lstStyle/>
                    <a:p>
                      <a:r>
                        <a:rPr lang="en-IN" sz="1800" b="0" i="0" u="none" strike="noStrike" kern="1200" dirty="0">
                          <a:solidFill>
                            <a:schemeClr val="dk1"/>
                          </a:solidFill>
                          <a:effectLst/>
                          <a:latin typeface="+mn-lt"/>
                          <a:ea typeface="+mn-ea"/>
                          <a:cs typeface="+mn-cs"/>
                        </a:rPr>
                        <a:t>11777466</a:t>
                      </a:r>
                      <a:endParaRPr lang="en-US" dirty="0"/>
                    </a:p>
                  </a:txBody>
                  <a:tcPr/>
                </a:tc>
                <a:tc>
                  <a:txBody>
                    <a:bodyPr/>
                    <a:lstStyle/>
                    <a:p>
                      <a:r>
                        <a:rPr lang="en-IN" sz="1800" b="0" i="0" u="none" strike="noStrike" kern="1200" dirty="0">
                          <a:solidFill>
                            <a:schemeClr val="dk1"/>
                          </a:solidFill>
                          <a:effectLst/>
                          <a:latin typeface="+mn-lt"/>
                          <a:ea typeface="+mn-ea"/>
                          <a:cs typeface="+mn-cs"/>
                        </a:rPr>
                        <a:t>3301</a:t>
                      </a:r>
                      <a:endParaRPr lang="en-US" dirty="0"/>
                    </a:p>
                  </a:txBody>
                  <a:tcPr/>
                </a:tc>
                <a:extLst>
                  <a:ext uri="{0D108BD9-81ED-4DB2-BD59-A6C34878D82A}">
                    <a16:rowId xmlns:a16="http://schemas.microsoft.com/office/drawing/2014/main" val="1294061621"/>
                  </a:ext>
                </a:extLst>
              </a:tr>
            </a:tbl>
          </a:graphicData>
        </a:graphic>
      </p:graphicFrame>
    </p:spTree>
    <p:extLst>
      <p:ext uri="{BB962C8B-B14F-4D97-AF65-F5344CB8AC3E}">
        <p14:creationId xmlns:p14="http://schemas.microsoft.com/office/powerpoint/2010/main" val="1621678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BD452-C700-0EC8-5CBF-4FF3BA0A9C5F}"/>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FD355D15-F06C-7A9E-75AD-C7C2745B1817}"/>
              </a:ext>
            </a:extLst>
          </p:cNvPr>
          <p:cNvSpPr>
            <a:spLocks noGrp="1"/>
          </p:cNvSpPr>
          <p:nvPr>
            <p:ph idx="1"/>
          </p:nvPr>
        </p:nvSpPr>
        <p:spPr>
          <a:xfrm>
            <a:off x="0" y="1825625"/>
            <a:ext cx="12192000" cy="4351338"/>
          </a:xfrm>
        </p:spPr>
        <p:txBody>
          <a:bodyPr>
            <a:normAutofit lnSpcReduction="10000"/>
          </a:bodyPr>
          <a:lstStyle/>
          <a:p>
            <a:pPr algn="l"/>
            <a:r>
              <a:rPr lang="en-IN" b="0" i="0" u="none" strike="noStrike" dirty="0">
                <a:solidFill>
                  <a:srgbClr val="020817"/>
                </a:solidFill>
                <a:effectLst/>
                <a:latin typeface="__Inter_36bd41"/>
              </a:rPr>
              <a:t>In the world of finance, understanding the dynamics between different market indices and external economic factors is crucial for making informed investment decisions. The S&amp;P 500 Index (SPX) is a widely recognized benchmark for the U.S. stock market, representing the performance of 500 large companies. On the other hand, the </a:t>
            </a:r>
            <a:r>
              <a:rPr lang="en-IN" b="0" i="0" u="none" strike="noStrike" dirty="0" err="1">
                <a:solidFill>
                  <a:srgbClr val="020817"/>
                </a:solidFill>
                <a:effectLst/>
                <a:latin typeface="__Inter_36bd41"/>
              </a:rPr>
              <a:t>INViXN</a:t>
            </a:r>
            <a:r>
              <a:rPr lang="en-IN" b="0" i="0" u="none" strike="noStrike" dirty="0">
                <a:solidFill>
                  <a:srgbClr val="020817"/>
                </a:solidFill>
                <a:effectLst/>
                <a:latin typeface="__Inter_36bd41"/>
              </a:rPr>
              <a:t> Index is a measure of  Indian market volatility, often referred to as the "fear index," as it reflects investor sentiment and market uncertainty.</a:t>
            </a:r>
          </a:p>
          <a:p>
            <a:pPr algn="l"/>
            <a:r>
              <a:rPr lang="en-IN" b="0" i="0" u="none" strike="noStrike" dirty="0">
                <a:solidFill>
                  <a:srgbClr val="020817"/>
                </a:solidFill>
                <a:effectLst/>
                <a:latin typeface="__Inter_36bd41"/>
              </a:rPr>
              <a:t>The exchange rate between the U.S. Dollar (USD) and the Indian Rupee (INR) is an important economic indicator that can influence global financial markets. Fluctuations in this exchange rate can impact international trade, investment flows, and economic stability.</a:t>
            </a:r>
          </a:p>
          <a:p>
            <a:endParaRPr lang="en-US" dirty="0"/>
          </a:p>
        </p:txBody>
      </p:sp>
    </p:spTree>
    <p:extLst>
      <p:ext uri="{BB962C8B-B14F-4D97-AF65-F5344CB8AC3E}">
        <p14:creationId xmlns:p14="http://schemas.microsoft.com/office/powerpoint/2010/main" val="41940847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B623F-44D8-8D3B-6E58-708B5BDF75A0}"/>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BF8B8166-B67F-149B-F35B-CD91A8EFF70A}"/>
              </a:ext>
            </a:extLst>
          </p:cNvPr>
          <p:cNvSpPr>
            <a:spLocks noGrp="1"/>
          </p:cNvSpPr>
          <p:nvPr>
            <p:ph idx="1"/>
          </p:nvPr>
        </p:nvSpPr>
        <p:spPr/>
        <p:txBody>
          <a:bodyPr/>
          <a:lstStyle/>
          <a:p>
            <a:r>
              <a:rPr lang="en-IN" dirty="0"/>
              <a:t>The ETS (Exponential Smoothing) model performs best in AIC (1237) and BIC (1282), </a:t>
            </a:r>
            <a:r>
              <a:rPr lang="en-IN" dirty="0" err="1"/>
              <a:t>favoring</a:t>
            </a:r>
            <a:r>
              <a:rPr lang="en-IN" dirty="0"/>
              <a:t> simpler models. However, the RNN (Recurrent Neural Network) model outperforms in error minimization with the lowest RMSE (0.083619), MSE (0.006992), and MAE (0.069909). Despite the ETS model’s advantages in simplicity, the RNN's lower error rates indicate better predictive accuracy. Unless model simplicity is a priority, the RNN is recommended for its superior predictive performance.</a:t>
            </a:r>
            <a:endParaRPr lang="en-US" dirty="0"/>
          </a:p>
        </p:txBody>
      </p:sp>
    </p:spTree>
    <p:extLst>
      <p:ext uri="{BB962C8B-B14F-4D97-AF65-F5344CB8AC3E}">
        <p14:creationId xmlns:p14="http://schemas.microsoft.com/office/powerpoint/2010/main" val="3546984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DE984-DA83-169C-4124-2F292889B1E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08D34BD-A91C-6F7B-561F-972A78BFF8DA}"/>
              </a:ext>
            </a:extLst>
          </p:cNvPr>
          <p:cNvSpPr>
            <a:spLocks noGrp="1"/>
          </p:cNvSpPr>
          <p:nvPr>
            <p:ph idx="1"/>
          </p:nvPr>
        </p:nvSpPr>
        <p:spPr/>
        <p:txBody>
          <a:bodyPr/>
          <a:lstStyle/>
          <a:p>
            <a:r>
              <a:rPr lang="en-US" dirty="0"/>
              <a:t>THANK YOU</a:t>
            </a:r>
          </a:p>
        </p:txBody>
      </p:sp>
    </p:spTree>
    <p:extLst>
      <p:ext uri="{BB962C8B-B14F-4D97-AF65-F5344CB8AC3E}">
        <p14:creationId xmlns:p14="http://schemas.microsoft.com/office/powerpoint/2010/main" val="27866692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50DD4-E754-B064-8CB5-305B348FDD78}"/>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874EB5A2-9017-7321-1387-2753AE8951C3}"/>
              </a:ext>
            </a:extLst>
          </p:cNvPr>
          <p:cNvSpPr>
            <a:spLocks noGrp="1"/>
          </p:cNvSpPr>
          <p:nvPr>
            <p:ph idx="1"/>
          </p:nvPr>
        </p:nvSpPr>
        <p:spPr>
          <a:xfrm>
            <a:off x="338667" y="1411111"/>
            <a:ext cx="11015133" cy="4765852"/>
          </a:xfrm>
        </p:spPr>
        <p:txBody>
          <a:bodyPr/>
          <a:lstStyle/>
          <a:p>
            <a:pPr marL="0" indent="0">
              <a:spcBef>
                <a:spcPts val="0"/>
              </a:spcBef>
              <a:spcAft>
                <a:spcPts val="0"/>
              </a:spcAft>
              <a:buNone/>
            </a:pPr>
            <a:r>
              <a:rPr lang="en-IN" b="0" i="0" u="none" strike="noStrike" dirty="0">
                <a:solidFill>
                  <a:srgbClr val="020817"/>
                </a:solidFill>
                <a:effectLst/>
                <a:latin typeface="__Inter_36bd41"/>
              </a:rPr>
              <a:t>This analysis aims to forecast the difference between the SPX Index and the </a:t>
            </a:r>
            <a:r>
              <a:rPr lang="en-IN" b="0" i="0" u="none" strike="noStrike" dirty="0" err="1">
                <a:solidFill>
                  <a:srgbClr val="020817"/>
                </a:solidFill>
                <a:effectLst/>
                <a:latin typeface="__Inter_36bd41"/>
              </a:rPr>
              <a:t>INViXN</a:t>
            </a:r>
            <a:r>
              <a:rPr lang="en-IN" b="0" i="0" u="none" strike="noStrike" dirty="0">
                <a:solidFill>
                  <a:srgbClr val="020817"/>
                </a:solidFill>
                <a:effectLst/>
                <a:latin typeface="__Inter_36bd41"/>
              </a:rPr>
              <a:t> Index, using the USD to INR exchange rate as an exogenous variable. By understanding how these indices interact with the exchange rate, we can gain insights into market </a:t>
            </a:r>
            <a:r>
              <a:rPr lang="en-IN" b="0" i="0" u="none" strike="noStrike" dirty="0" err="1">
                <a:solidFill>
                  <a:srgbClr val="020817"/>
                </a:solidFill>
                <a:effectLst/>
                <a:latin typeface="__Inter_36bd41"/>
              </a:rPr>
              <a:t>behavior</a:t>
            </a:r>
            <a:r>
              <a:rPr lang="en-IN" b="0" i="0" u="none" strike="noStrike" dirty="0">
                <a:solidFill>
                  <a:srgbClr val="020817"/>
                </a:solidFill>
                <a:effectLst/>
                <a:latin typeface="__Inter_36bd41"/>
              </a:rPr>
              <a:t> and potential investment opportunities.</a:t>
            </a:r>
            <a:endParaRPr lang="en-US" dirty="0"/>
          </a:p>
        </p:txBody>
      </p:sp>
    </p:spTree>
    <p:extLst>
      <p:ext uri="{BB962C8B-B14F-4D97-AF65-F5344CB8AC3E}">
        <p14:creationId xmlns:p14="http://schemas.microsoft.com/office/powerpoint/2010/main" val="1240168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5AD4A59-91FA-4E30-8F32-A8AB51F76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12" name="Rectangle 11">
            <a:extLst>
              <a:ext uri="{FF2B5EF4-FFF2-40B4-BE49-F238E27FC236}">
                <a16:creationId xmlns:a16="http://schemas.microsoft.com/office/drawing/2014/main" id="{CDFF45EF-8068-49B8-AFAE-404F6EB18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grpSp>
        <p:nvGrpSpPr>
          <p:cNvPr id="14" name="Group 13">
            <a:extLst>
              <a:ext uri="{FF2B5EF4-FFF2-40B4-BE49-F238E27FC236}">
                <a16:creationId xmlns:a16="http://schemas.microsoft.com/office/drawing/2014/main" id="{CA830A06-5366-40D2-9F31-6A80A7252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0757" y="1728404"/>
            <a:ext cx="1116921" cy="2284272"/>
            <a:chOff x="70757" y="1728404"/>
            <a:chExt cx="1116921" cy="2284272"/>
          </a:xfrm>
        </p:grpSpPr>
        <p:sp useBgFill="1">
          <p:nvSpPr>
            <p:cNvPr id="15" name="Graphic 10">
              <a:extLst>
                <a:ext uri="{FF2B5EF4-FFF2-40B4-BE49-F238E27FC236}">
                  <a16:creationId xmlns:a16="http://schemas.microsoft.com/office/drawing/2014/main" id="{008BEE5D-476B-41B7-AA33-CD87D8D691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70757" y="1728404"/>
              <a:ext cx="925287" cy="925287"/>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16" name="Oval 15">
              <a:extLst>
                <a:ext uri="{FF2B5EF4-FFF2-40B4-BE49-F238E27FC236}">
                  <a16:creationId xmlns:a16="http://schemas.microsoft.com/office/drawing/2014/main" id="{844050D3-0BFB-49B6-A972-F36280DEE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963307" y="2845324"/>
              <a:ext cx="224371" cy="224371"/>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17" name="Oval 16">
              <a:extLst>
                <a:ext uri="{FF2B5EF4-FFF2-40B4-BE49-F238E27FC236}">
                  <a16:creationId xmlns:a16="http://schemas.microsoft.com/office/drawing/2014/main" id="{FEF802CE-8E4C-4CC5-B1B1-6573598D79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304800" y="3631676"/>
              <a:ext cx="381000" cy="38100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grpSp>
      <p:sp>
        <p:nvSpPr>
          <p:cNvPr id="2" name="Title 1">
            <a:extLst>
              <a:ext uri="{FF2B5EF4-FFF2-40B4-BE49-F238E27FC236}">
                <a16:creationId xmlns:a16="http://schemas.microsoft.com/office/drawing/2014/main" id="{7732A7FC-7920-019D-128D-81E81D1D216E}"/>
              </a:ext>
            </a:extLst>
          </p:cNvPr>
          <p:cNvSpPr>
            <a:spLocks noGrp="1"/>
          </p:cNvSpPr>
          <p:nvPr>
            <p:ph type="title"/>
          </p:nvPr>
        </p:nvSpPr>
        <p:spPr>
          <a:xfrm>
            <a:off x="457199" y="566490"/>
            <a:ext cx="5537993" cy="2278834"/>
          </a:xfrm>
        </p:spPr>
        <p:txBody>
          <a:bodyPr anchor="t">
            <a:normAutofit/>
          </a:bodyPr>
          <a:lstStyle/>
          <a:p>
            <a:r>
              <a:rPr lang="en-US" dirty="0"/>
              <a:t>Data Overview</a:t>
            </a:r>
          </a:p>
        </p:txBody>
      </p:sp>
      <p:sp>
        <p:nvSpPr>
          <p:cNvPr id="3" name="Content Placeholder 2">
            <a:extLst>
              <a:ext uri="{FF2B5EF4-FFF2-40B4-BE49-F238E27FC236}">
                <a16:creationId xmlns:a16="http://schemas.microsoft.com/office/drawing/2014/main" id="{29676817-9508-A019-070B-5F3E96BB3C4D}"/>
              </a:ext>
            </a:extLst>
          </p:cNvPr>
          <p:cNvSpPr>
            <a:spLocks noGrp="1"/>
          </p:cNvSpPr>
          <p:nvPr>
            <p:ph idx="1"/>
          </p:nvPr>
        </p:nvSpPr>
        <p:spPr>
          <a:xfrm>
            <a:off x="6187721" y="381001"/>
            <a:ext cx="5470879" cy="2464323"/>
          </a:xfrm>
        </p:spPr>
        <p:txBody>
          <a:bodyPr anchor="t">
            <a:normAutofit/>
          </a:bodyPr>
          <a:lstStyle/>
          <a:p>
            <a:r>
              <a:rPr lang="en-IN" sz="1800" dirty="0"/>
              <a:t>Source: BLOOMBERG</a:t>
            </a:r>
          </a:p>
          <a:p>
            <a:r>
              <a:rPr lang="en-IN" sz="1800" dirty="0"/>
              <a:t>Key variables: SPX Index - </a:t>
            </a:r>
            <a:r>
              <a:rPr lang="en-IN" sz="1800" dirty="0" err="1"/>
              <a:t>INViXN</a:t>
            </a:r>
            <a:r>
              <a:rPr lang="en-IN" sz="1800" dirty="0"/>
              <a:t> Index, EXCHANGE RATE (USD TO INR)</a:t>
            </a:r>
          </a:p>
          <a:p>
            <a:r>
              <a:rPr lang="en-IN" sz="1800" dirty="0"/>
              <a:t>Time period: 2014 -2024(AUG)</a:t>
            </a:r>
          </a:p>
          <a:p>
            <a:r>
              <a:rPr lang="en-IN" sz="1800" dirty="0"/>
              <a:t>Monthly aggregation of  data</a:t>
            </a:r>
          </a:p>
          <a:p>
            <a:pPr marL="0" indent="0">
              <a:buNone/>
            </a:pPr>
            <a:endParaRPr lang="en-IN" sz="1800" dirty="0"/>
          </a:p>
          <a:p>
            <a:endParaRPr lang="en-US" sz="1800" dirty="0"/>
          </a:p>
        </p:txBody>
      </p:sp>
      <p:pic>
        <p:nvPicPr>
          <p:cNvPr id="6" name="Picture 5" descr="A screenshot of a white sheet with numbers and letters&#10;&#10;Description automatically generated">
            <a:extLst>
              <a:ext uri="{FF2B5EF4-FFF2-40B4-BE49-F238E27FC236}">
                <a16:creationId xmlns:a16="http://schemas.microsoft.com/office/drawing/2014/main" id="{BB25D2B1-6AEA-EFFA-E49A-E9E9316996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6344" y="3069695"/>
            <a:ext cx="7772400" cy="2754085"/>
          </a:xfrm>
          <a:prstGeom prst="rect">
            <a:avLst/>
          </a:prstGeom>
        </p:spPr>
      </p:pic>
    </p:spTree>
    <p:extLst>
      <p:ext uri="{BB962C8B-B14F-4D97-AF65-F5344CB8AC3E}">
        <p14:creationId xmlns:p14="http://schemas.microsoft.com/office/powerpoint/2010/main" val="5884937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0186B-0E1E-16F2-0727-A84C6CD98F7F}"/>
              </a:ext>
            </a:extLst>
          </p:cNvPr>
          <p:cNvSpPr>
            <a:spLocks noGrp="1"/>
          </p:cNvSpPr>
          <p:nvPr>
            <p:ph type="title"/>
          </p:nvPr>
        </p:nvSpPr>
        <p:spPr/>
        <p:txBody>
          <a:bodyPr/>
          <a:lstStyle/>
          <a:p>
            <a:r>
              <a:rPr lang="en-US" dirty="0"/>
              <a:t>Data Preprocessing</a:t>
            </a:r>
          </a:p>
        </p:txBody>
      </p:sp>
      <p:sp>
        <p:nvSpPr>
          <p:cNvPr id="3" name="Content Placeholder 2">
            <a:extLst>
              <a:ext uri="{FF2B5EF4-FFF2-40B4-BE49-F238E27FC236}">
                <a16:creationId xmlns:a16="http://schemas.microsoft.com/office/drawing/2014/main" id="{2CC3B648-FF56-8F6E-756A-188EB0277FC3}"/>
              </a:ext>
            </a:extLst>
          </p:cNvPr>
          <p:cNvSpPr>
            <a:spLocks noGrp="1"/>
          </p:cNvSpPr>
          <p:nvPr>
            <p:ph idx="1"/>
          </p:nvPr>
        </p:nvSpPr>
        <p:spPr/>
        <p:txBody>
          <a:bodyPr/>
          <a:lstStyle/>
          <a:p>
            <a:r>
              <a:rPr lang="en-IN" dirty="0"/>
              <a:t>Converted 'Date' to Date type</a:t>
            </a:r>
          </a:p>
          <a:p>
            <a:r>
              <a:rPr lang="en-IN" dirty="0"/>
              <a:t>Checked and handled missing values</a:t>
            </a:r>
          </a:p>
          <a:p>
            <a:r>
              <a:rPr lang="en-IN" dirty="0"/>
              <a:t>Removed irrelevant columns</a:t>
            </a:r>
          </a:p>
          <a:p>
            <a:r>
              <a:rPr lang="en-IN" dirty="0"/>
              <a:t>Aggregated data by month and year</a:t>
            </a:r>
          </a:p>
          <a:p>
            <a:endParaRPr lang="en-US" dirty="0"/>
          </a:p>
        </p:txBody>
      </p:sp>
      <p:pic>
        <p:nvPicPr>
          <p:cNvPr id="5" name="Picture 4" descr="A table with numbers and numbers&#10;&#10;Description automatically generated">
            <a:extLst>
              <a:ext uri="{FF2B5EF4-FFF2-40B4-BE49-F238E27FC236}">
                <a16:creationId xmlns:a16="http://schemas.microsoft.com/office/drawing/2014/main" id="{4D7A2D51-F8CE-A6CC-3B15-BFC0FD8120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1400" y="3269934"/>
            <a:ext cx="4310063" cy="3041966"/>
          </a:xfrm>
          <a:prstGeom prst="rect">
            <a:avLst/>
          </a:prstGeom>
        </p:spPr>
      </p:pic>
    </p:spTree>
    <p:extLst>
      <p:ext uri="{BB962C8B-B14F-4D97-AF65-F5344CB8AC3E}">
        <p14:creationId xmlns:p14="http://schemas.microsoft.com/office/powerpoint/2010/main" val="3947443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3">
            <a:extLst>
              <a:ext uri="{FF2B5EF4-FFF2-40B4-BE49-F238E27FC236}">
                <a16:creationId xmlns:a16="http://schemas.microsoft.com/office/drawing/2014/main" id="{25AD4A59-91FA-4E30-8F32-A8AB51F76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24" name="Rectangle 15">
            <a:extLst>
              <a:ext uri="{FF2B5EF4-FFF2-40B4-BE49-F238E27FC236}">
                <a16:creationId xmlns:a16="http://schemas.microsoft.com/office/drawing/2014/main" id="{CDFF45EF-8068-49B8-AFAE-404F6EB18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6CB30531-CEC4-7EC4-6306-E22EC2F81382}"/>
              </a:ext>
            </a:extLst>
          </p:cNvPr>
          <p:cNvSpPr>
            <a:spLocks noGrp="1"/>
          </p:cNvSpPr>
          <p:nvPr>
            <p:ph type="title"/>
          </p:nvPr>
        </p:nvSpPr>
        <p:spPr>
          <a:xfrm>
            <a:off x="457200" y="4038599"/>
            <a:ext cx="5273648" cy="2235494"/>
          </a:xfrm>
        </p:spPr>
        <p:txBody>
          <a:bodyPr vert="horz" lIns="91440" tIns="45720" rIns="91440" bIns="45720" rtlCol="0" anchor="ctr">
            <a:normAutofit/>
          </a:bodyPr>
          <a:lstStyle/>
          <a:p>
            <a:r>
              <a:rPr lang="en-US" kern="1200">
                <a:solidFill>
                  <a:schemeClr val="tx1"/>
                </a:solidFill>
                <a:latin typeface="+mj-lt"/>
                <a:ea typeface="+mj-ea"/>
                <a:cs typeface="+mj-cs"/>
              </a:rPr>
              <a:t>Time series Visualaizations</a:t>
            </a:r>
          </a:p>
        </p:txBody>
      </p:sp>
      <p:grpSp>
        <p:nvGrpSpPr>
          <p:cNvPr id="25" name="Group 17">
            <a:extLst>
              <a:ext uri="{FF2B5EF4-FFF2-40B4-BE49-F238E27FC236}">
                <a16:creationId xmlns:a16="http://schemas.microsoft.com/office/drawing/2014/main" id="{8C3DADED-7815-4306-B3F8-55867BED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39400" y="448962"/>
            <a:ext cx="1495636" cy="1646739"/>
            <a:chOff x="10439400" y="448962"/>
            <a:chExt cx="1495636" cy="1646739"/>
          </a:xfrm>
        </p:grpSpPr>
        <p:sp useBgFill="1">
          <p:nvSpPr>
            <p:cNvPr id="26" name="Graphic 10">
              <a:extLst>
                <a:ext uri="{FF2B5EF4-FFF2-40B4-BE49-F238E27FC236}">
                  <a16:creationId xmlns:a16="http://schemas.microsoft.com/office/drawing/2014/main" id="{4BCD9D1F-84E2-4A60-A132-DFA8429F5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20956" y="508019"/>
              <a:ext cx="696112" cy="732049"/>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27" name="Oval 19">
              <a:extLst>
                <a:ext uri="{FF2B5EF4-FFF2-40B4-BE49-F238E27FC236}">
                  <a16:creationId xmlns:a16="http://schemas.microsoft.com/office/drawing/2014/main" id="{70B05BFF-06FA-4C5E-AAAD-4D93B51F7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029204" y="1834041"/>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28" name="Oval 20">
              <a:extLst>
                <a:ext uri="{FF2B5EF4-FFF2-40B4-BE49-F238E27FC236}">
                  <a16:creationId xmlns:a16="http://schemas.microsoft.com/office/drawing/2014/main" id="{65C83237-C1FB-420E-8995-1E6881393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0439400" y="448962"/>
              <a:ext cx="425081" cy="425081"/>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grpSp>
      <p:sp>
        <p:nvSpPr>
          <p:cNvPr id="9" name="TextBox 8">
            <a:extLst>
              <a:ext uri="{FF2B5EF4-FFF2-40B4-BE49-F238E27FC236}">
                <a16:creationId xmlns:a16="http://schemas.microsoft.com/office/drawing/2014/main" id="{5A640A5A-B9AB-AE93-D8DF-7702AB1A12DB}"/>
              </a:ext>
            </a:extLst>
          </p:cNvPr>
          <p:cNvSpPr txBox="1"/>
          <p:nvPr/>
        </p:nvSpPr>
        <p:spPr>
          <a:xfrm>
            <a:off x="6164852" y="4038599"/>
            <a:ext cx="5484030" cy="2235493"/>
          </a:xfrm>
          <a:prstGeom prst="rect">
            <a:avLst/>
          </a:prstGeom>
        </p:spPr>
        <p:txBody>
          <a:bodyPr vert="horz" lIns="91440" tIns="45720" rIns="91440" bIns="45720" rtlCol="0" anchor="ctr">
            <a:normAutofit/>
          </a:bodyPr>
          <a:lstStyle/>
          <a:p>
            <a:pPr indent="-228600">
              <a:lnSpc>
                <a:spcPct val="90000"/>
              </a:lnSpc>
              <a:spcAft>
                <a:spcPts val="600"/>
              </a:spcAft>
              <a:buClr>
                <a:schemeClr val="accent1"/>
              </a:buClr>
            </a:pPr>
            <a:r>
              <a:rPr lang="en-IN" sz="1100" b="0" i="0" u="none" strike="noStrike" dirty="0">
                <a:solidFill>
                  <a:srgbClr val="000000"/>
                </a:solidFill>
                <a:effectLst/>
              </a:rPr>
              <a:t>The India VIX time series plot reveals a general upward trend in market volatility over the period 2016-2024. </a:t>
            </a:r>
            <a:r>
              <a:rPr lang="en-IN" sz="1100" b="0" i="0" u="none" strike="noStrike" dirty="0" err="1">
                <a:solidFill>
                  <a:srgbClr val="000000"/>
                </a:solidFill>
                <a:effectLst/>
              </a:rPr>
              <a:t>However,there</a:t>
            </a:r>
            <a:r>
              <a:rPr lang="en-IN" sz="1100" b="0" i="0" u="none" strike="noStrike" dirty="0">
                <a:solidFill>
                  <a:srgbClr val="000000"/>
                </a:solidFill>
                <a:effectLst/>
              </a:rPr>
              <a:t> are also significant fluctuations, indicating periods of both low and high volatility. The recent years have seen particularly elevated levels of volatility, potentially influenced by economic uncertainty, geopolitical events, monetary policy changes, and global market conditions. Further analysis, such as correlation analysis and event analysis, could provide deeper insights into the factors driving these volatility patterns.</a:t>
            </a:r>
            <a:endParaRPr lang="en-US" sz="1100" dirty="0"/>
          </a:p>
        </p:txBody>
      </p:sp>
      <p:pic>
        <p:nvPicPr>
          <p:cNvPr id="1026" name="Picture 2">
            <a:extLst>
              <a:ext uri="{FF2B5EF4-FFF2-40B4-BE49-F238E27FC236}">
                <a16:creationId xmlns:a16="http://schemas.microsoft.com/office/drawing/2014/main" id="{EB113E74-3FD1-DBB2-B908-BDCC7F2B2B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4576" y="369112"/>
            <a:ext cx="6643688" cy="3583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057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5AD4A59-91FA-4E30-8F32-A8AB51F76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12" name="Rectangle 11">
            <a:extLst>
              <a:ext uri="{FF2B5EF4-FFF2-40B4-BE49-F238E27FC236}">
                <a16:creationId xmlns:a16="http://schemas.microsoft.com/office/drawing/2014/main" id="{CDFF45EF-8068-49B8-AFAE-404F6EB18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alpha val="10000"/>
            </a:srgbClr>
          </a:solidFill>
          <a:ln w="3848" cap="flat">
            <a:noFill/>
            <a:prstDash val="solid"/>
            <a:miter/>
          </a:ln>
          <a:effectLst/>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FFAD4C80-D728-BA06-5CC8-F5938B413BFA}"/>
              </a:ext>
            </a:extLst>
          </p:cNvPr>
          <p:cNvSpPr>
            <a:spLocks noGrp="1"/>
          </p:cNvSpPr>
          <p:nvPr>
            <p:ph type="title"/>
          </p:nvPr>
        </p:nvSpPr>
        <p:spPr>
          <a:xfrm>
            <a:off x="457200" y="4038599"/>
            <a:ext cx="5273648" cy="2235494"/>
          </a:xfrm>
        </p:spPr>
        <p:txBody>
          <a:bodyPr anchor="ctr">
            <a:normAutofit/>
          </a:bodyPr>
          <a:lstStyle/>
          <a:p>
            <a:r>
              <a:rPr lang="en-US" dirty="0"/>
              <a:t>Time Series Decomposition</a:t>
            </a:r>
          </a:p>
        </p:txBody>
      </p:sp>
      <p:grpSp>
        <p:nvGrpSpPr>
          <p:cNvPr id="14" name="Group 13">
            <a:extLst>
              <a:ext uri="{FF2B5EF4-FFF2-40B4-BE49-F238E27FC236}">
                <a16:creationId xmlns:a16="http://schemas.microsoft.com/office/drawing/2014/main" id="{8C3DADED-7815-4306-B3F8-55867BED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39400" y="448962"/>
            <a:ext cx="1495636" cy="1646739"/>
            <a:chOff x="10439400" y="448962"/>
            <a:chExt cx="1495636" cy="1646739"/>
          </a:xfrm>
        </p:grpSpPr>
        <p:sp useBgFill="1">
          <p:nvSpPr>
            <p:cNvPr id="15" name="Graphic 10">
              <a:extLst>
                <a:ext uri="{FF2B5EF4-FFF2-40B4-BE49-F238E27FC236}">
                  <a16:creationId xmlns:a16="http://schemas.microsoft.com/office/drawing/2014/main" id="{4BCD9D1F-84E2-4A60-A132-DFA8429F5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20956" y="508019"/>
              <a:ext cx="696112" cy="732049"/>
            </a:xfrm>
            <a:custGeom>
              <a:avLst/>
              <a:gdLst>
                <a:gd name="connsiteX0" fmla="*/ 4053340 w 6859500"/>
                <a:gd name="connsiteY0" fmla="*/ 6235893 h 6859500"/>
                <a:gd name="connsiteX1" fmla="*/ 4053340 w 6859500"/>
                <a:gd name="connsiteY1" fmla="*/ 4053340 h 6859500"/>
                <a:gd name="connsiteX2" fmla="*/ 6235893 w 6859500"/>
                <a:gd name="connsiteY2" fmla="*/ 4053340 h 6859500"/>
                <a:gd name="connsiteX3" fmla="*/ 6859501 w 6859500"/>
                <a:gd name="connsiteY3" fmla="*/ 3429731 h 6859500"/>
                <a:gd name="connsiteX4" fmla="*/ 6235893 w 6859500"/>
                <a:gd name="connsiteY4" fmla="*/ 2806123 h 6859500"/>
                <a:gd name="connsiteX5" fmla="*/ 4053340 w 6859500"/>
                <a:gd name="connsiteY5" fmla="*/ 2806123 h 6859500"/>
                <a:gd name="connsiteX6" fmla="*/ 4053340 w 6859500"/>
                <a:gd name="connsiteY6" fmla="*/ 623608 h 6859500"/>
                <a:gd name="connsiteX7" fmla="*/ 3429731 w 6859500"/>
                <a:gd name="connsiteY7" fmla="*/ 0 h 6859500"/>
                <a:gd name="connsiteX8" fmla="*/ 2806123 w 6859500"/>
                <a:gd name="connsiteY8" fmla="*/ 623608 h 6859500"/>
                <a:gd name="connsiteX9" fmla="*/ 2806123 w 6859500"/>
                <a:gd name="connsiteY9" fmla="*/ 2806161 h 6859500"/>
                <a:gd name="connsiteX10" fmla="*/ 623608 w 6859500"/>
                <a:gd name="connsiteY10" fmla="*/ 2806161 h 6859500"/>
                <a:gd name="connsiteX11" fmla="*/ 0 w 6859500"/>
                <a:gd name="connsiteY11" fmla="*/ 3429731 h 6859500"/>
                <a:gd name="connsiteX12" fmla="*/ 623608 w 6859500"/>
                <a:gd name="connsiteY12" fmla="*/ 4053340 h 6859500"/>
                <a:gd name="connsiteX13" fmla="*/ 2806161 w 6859500"/>
                <a:gd name="connsiteY13" fmla="*/ 4053340 h 6859500"/>
                <a:gd name="connsiteX14" fmla="*/ 2806161 w 6859500"/>
                <a:gd name="connsiteY14" fmla="*/ 6235893 h 6859500"/>
                <a:gd name="connsiteX15" fmla="*/ 3429770 w 6859500"/>
                <a:gd name="connsiteY15" fmla="*/ 6859501 h 6859500"/>
                <a:gd name="connsiteX16" fmla="*/ 4053340 w 6859500"/>
                <a:gd name="connsiteY16" fmla="*/ 6235893 h 6859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9500" h="6859500">
                  <a:moveTo>
                    <a:pt x="4053340" y="6235893"/>
                  </a:moveTo>
                  <a:lnTo>
                    <a:pt x="4053340" y="4053340"/>
                  </a:lnTo>
                  <a:lnTo>
                    <a:pt x="6235893" y="4053340"/>
                  </a:lnTo>
                  <a:cubicBezTo>
                    <a:pt x="6580293" y="4053340"/>
                    <a:pt x="6859501" y="3774132"/>
                    <a:pt x="6859501" y="3429731"/>
                  </a:cubicBezTo>
                  <a:cubicBezTo>
                    <a:pt x="6859501" y="3085330"/>
                    <a:pt x="6580332" y="2806123"/>
                    <a:pt x="6235893" y="2806123"/>
                  </a:cubicBezTo>
                  <a:lnTo>
                    <a:pt x="4053340" y="2806123"/>
                  </a:lnTo>
                  <a:lnTo>
                    <a:pt x="4053340" y="623608"/>
                  </a:lnTo>
                  <a:cubicBezTo>
                    <a:pt x="4053340" y="279208"/>
                    <a:pt x="3774171" y="0"/>
                    <a:pt x="3429731" y="0"/>
                  </a:cubicBezTo>
                  <a:cubicBezTo>
                    <a:pt x="3085330" y="0"/>
                    <a:pt x="2806123" y="279208"/>
                    <a:pt x="2806123" y="623608"/>
                  </a:cubicBezTo>
                  <a:lnTo>
                    <a:pt x="2806123" y="2806161"/>
                  </a:lnTo>
                  <a:lnTo>
                    <a:pt x="623608" y="2806161"/>
                  </a:lnTo>
                  <a:cubicBezTo>
                    <a:pt x="279208" y="2806161"/>
                    <a:pt x="0" y="3085369"/>
                    <a:pt x="0" y="3429731"/>
                  </a:cubicBezTo>
                  <a:cubicBezTo>
                    <a:pt x="0" y="3774132"/>
                    <a:pt x="279208" y="4053340"/>
                    <a:pt x="623608" y="4053340"/>
                  </a:cubicBezTo>
                  <a:lnTo>
                    <a:pt x="2806161" y="4053340"/>
                  </a:lnTo>
                  <a:lnTo>
                    <a:pt x="2806161" y="6235893"/>
                  </a:lnTo>
                  <a:cubicBezTo>
                    <a:pt x="2806161" y="6580293"/>
                    <a:pt x="3085369" y="6859501"/>
                    <a:pt x="3429770" y="6859501"/>
                  </a:cubicBezTo>
                  <a:cubicBezTo>
                    <a:pt x="3774171" y="6859501"/>
                    <a:pt x="4053340" y="6580293"/>
                    <a:pt x="4053340" y="6235893"/>
                  </a:cubicBezTo>
                  <a:close/>
                </a:path>
              </a:pathLst>
            </a:cu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dirty="0"/>
            </a:p>
          </p:txBody>
        </p:sp>
        <p:sp useBgFill="1">
          <p:nvSpPr>
            <p:cNvPr id="16" name="Oval 15">
              <a:extLst>
                <a:ext uri="{FF2B5EF4-FFF2-40B4-BE49-F238E27FC236}">
                  <a16:creationId xmlns:a16="http://schemas.microsoft.com/office/drawing/2014/main" id="{70B05BFF-06FA-4C5E-AAAD-4D93B51F7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1029204" y="1834041"/>
              <a:ext cx="261660" cy="261660"/>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sp useBgFill="1">
          <p:nvSpPr>
            <p:cNvPr id="17" name="Oval 16">
              <a:extLst>
                <a:ext uri="{FF2B5EF4-FFF2-40B4-BE49-F238E27FC236}">
                  <a16:creationId xmlns:a16="http://schemas.microsoft.com/office/drawing/2014/main" id="{65C83237-C1FB-420E-8995-1E6881393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0439400" y="448962"/>
              <a:ext cx="425081" cy="425081"/>
            </a:xfrm>
            <a:prstGeom prst="ellipse">
              <a:avLst/>
            </a:prstGeom>
            <a:ln w="3848" cap="flat">
              <a:noFill/>
              <a:prstDash val="solid"/>
              <a:miter/>
            </a:ln>
            <a:effectLst>
              <a:glow rad="152400">
                <a:srgbClr val="000000">
                  <a:alpha val="4000"/>
                </a:srgbClr>
              </a:glow>
              <a:outerShdw blurRad="101600" dist="38100" dir="16200000" rotWithShape="0">
                <a:srgbClr val="000000">
                  <a:alpha val="5000"/>
                </a:srgbClr>
              </a:outerShdw>
            </a:effectLst>
          </p:spPr>
          <p:txBody>
            <a:bodyPr rtlCol="0" anchor="ctr"/>
            <a:lstStyle/>
            <a:p>
              <a:endParaRPr lang="en-US"/>
            </a:p>
          </p:txBody>
        </p:sp>
      </p:grpSp>
      <p:sp>
        <p:nvSpPr>
          <p:cNvPr id="3" name="Content Placeholder 2">
            <a:extLst>
              <a:ext uri="{FF2B5EF4-FFF2-40B4-BE49-F238E27FC236}">
                <a16:creationId xmlns:a16="http://schemas.microsoft.com/office/drawing/2014/main" id="{21DDB057-01F7-A67E-8193-77CD3C8EF313}"/>
              </a:ext>
            </a:extLst>
          </p:cNvPr>
          <p:cNvSpPr>
            <a:spLocks noGrp="1"/>
          </p:cNvSpPr>
          <p:nvPr>
            <p:ph idx="1"/>
          </p:nvPr>
        </p:nvSpPr>
        <p:spPr>
          <a:xfrm>
            <a:off x="6164852" y="4038599"/>
            <a:ext cx="5484030" cy="2235493"/>
          </a:xfrm>
        </p:spPr>
        <p:txBody>
          <a:bodyPr anchor="ctr">
            <a:normAutofit/>
          </a:bodyPr>
          <a:lstStyle/>
          <a:p>
            <a:endParaRPr lang="en-IN" sz="1000" b="0" i="0" u="none" strike="noStrike" dirty="0">
              <a:effectLst/>
            </a:endParaRPr>
          </a:p>
          <a:p>
            <a:pPr algn="l"/>
            <a:r>
              <a:rPr lang="en-IN" sz="800" b="0" i="0" u="none" strike="noStrike" dirty="0">
                <a:solidFill>
                  <a:srgbClr val="000000"/>
                </a:solidFill>
                <a:effectLst/>
              </a:rPr>
              <a:t>The decomposition of the SPX Index - INVIXN Index time series shows a clear upward trend, particularly after 2019, and a strong seasonal pattern with regular annual fluctuations. The residuals, which capture the remaining variability, are </a:t>
            </a:r>
            <a:r>
              <a:rPr lang="en-IN" sz="800" b="0" i="0" u="none" strike="noStrike" dirty="0" err="1">
                <a:solidFill>
                  <a:srgbClr val="000000"/>
                </a:solidFill>
                <a:effectLst/>
              </a:rPr>
              <a:t>centered</a:t>
            </a:r>
            <a:r>
              <a:rPr lang="en-IN" sz="800" b="0" i="0" u="none" strike="noStrike" dirty="0">
                <a:solidFill>
                  <a:srgbClr val="000000"/>
                </a:solidFill>
                <a:effectLst/>
              </a:rPr>
              <a:t> around zero, indicating that most of the data's variance is explained by the trend and seasonality components. Overall, the series exhibits a strong trend and consistent seasonality, with minimal residual noise.</a:t>
            </a:r>
          </a:p>
          <a:p>
            <a:pPr algn="l"/>
            <a:endParaRPr lang="en-IN" sz="800" b="0" i="0" u="none" strike="noStrike" dirty="0">
              <a:solidFill>
                <a:srgbClr val="000000"/>
              </a:solidFill>
              <a:effectLst/>
            </a:endParaRPr>
          </a:p>
          <a:p>
            <a:endParaRPr lang="en-US" sz="1000" dirty="0"/>
          </a:p>
        </p:txBody>
      </p:sp>
      <p:pic>
        <p:nvPicPr>
          <p:cNvPr id="2050" name="Picture 2" descr="Uploaded image">
            <a:extLst>
              <a:ext uri="{FF2B5EF4-FFF2-40B4-BE49-F238E27FC236}">
                <a16:creationId xmlns:a16="http://schemas.microsoft.com/office/drawing/2014/main" id="{3AB52DA5-1CF6-5E00-C997-A1DDB9681F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4785" y="17858"/>
            <a:ext cx="6486525" cy="41556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48189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DBF7C-18DD-B5F5-68FB-504A09583F93}"/>
              </a:ext>
            </a:extLst>
          </p:cNvPr>
          <p:cNvSpPr>
            <a:spLocks noGrp="1"/>
          </p:cNvSpPr>
          <p:nvPr>
            <p:ph type="title"/>
          </p:nvPr>
        </p:nvSpPr>
        <p:spPr/>
        <p:txBody>
          <a:bodyPr/>
          <a:lstStyle/>
          <a:p>
            <a:r>
              <a:rPr lang="en-US" dirty="0"/>
              <a:t>STATIONARITY CHECK</a:t>
            </a:r>
          </a:p>
        </p:txBody>
      </p:sp>
      <p:pic>
        <p:nvPicPr>
          <p:cNvPr id="5" name="Content Placeholder 4" descr="A screenshot of a computer code&#10;&#10;Description automatically generated">
            <a:extLst>
              <a:ext uri="{FF2B5EF4-FFF2-40B4-BE49-F238E27FC236}">
                <a16:creationId xmlns:a16="http://schemas.microsoft.com/office/drawing/2014/main" id="{4892AA2D-D5EB-4DDE-1A1B-A6C026F6220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7550" y="1532731"/>
            <a:ext cx="7556500" cy="1765300"/>
          </a:xfrm>
        </p:spPr>
      </p:pic>
      <p:sp>
        <p:nvSpPr>
          <p:cNvPr id="6" name="TextBox 5">
            <a:extLst>
              <a:ext uri="{FF2B5EF4-FFF2-40B4-BE49-F238E27FC236}">
                <a16:creationId xmlns:a16="http://schemas.microsoft.com/office/drawing/2014/main" id="{78B7C133-9594-0D68-FE69-5C4D20701BEC}"/>
              </a:ext>
            </a:extLst>
          </p:cNvPr>
          <p:cNvSpPr txBox="1"/>
          <p:nvPr/>
        </p:nvSpPr>
        <p:spPr>
          <a:xfrm>
            <a:off x="557213" y="4008791"/>
            <a:ext cx="10186987" cy="1754326"/>
          </a:xfrm>
          <a:prstGeom prst="rect">
            <a:avLst/>
          </a:prstGeom>
          <a:noFill/>
        </p:spPr>
        <p:txBody>
          <a:bodyPr wrap="square" rtlCol="0">
            <a:spAutoFit/>
          </a:bodyPr>
          <a:lstStyle/>
          <a:p>
            <a:r>
              <a:rPr lang="en-US" dirty="0"/>
              <a:t>To make the data stationary the following were done:</a:t>
            </a:r>
          </a:p>
          <a:p>
            <a:pPr marL="285750" indent="-285750">
              <a:buFont typeface="Arial" panose="020B0604020202020204" pitchFamily="34" charset="0"/>
              <a:buChar char="•"/>
            </a:pPr>
            <a:r>
              <a:rPr lang="en-US" dirty="0"/>
              <a:t>Differencing</a:t>
            </a:r>
          </a:p>
          <a:p>
            <a:pPr marL="285750" indent="-285750">
              <a:buFont typeface="Arial" panose="020B0604020202020204" pitchFamily="34" charset="0"/>
              <a:buChar char="•"/>
            </a:pPr>
            <a:r>
              <a:rPr lang="en-US" dirty="0"/>
              <a:t>Log</a:t>
            </a:r>
          </a:p>
          <a:p>
            <a:pPr marL="285750" indent="-285750">
              <a:buFont typeface="Arial" panose="020B0604020202020204" pitchFamily="34" charset="0"/>
              <a:buChar char="•"/>
            </a:pPr>
            <a:r>
              <a:rPr lang="en-US" dirty="0"/>
              <a:t>Box Cox Lambda</a:t>
            </a:r>
          </a:p>
          <a:p>
            <a:pPr marL="285750" indent="-285750">
              <a:buFont typeface="Arial" panose="020B0604020202020204" pitchFamily="34" charset="0"/>
              <a:buChar char="•"/>
            </a:pPr>
            <a:endParaRPr lang="en-US" dirty="0"/>
          </a:p>
          <a:p>
            <a:r>
              <a:rPr lang="en-US" dirty="0"/>
              <a:t>Even after this the data was not stationary.</a:t>
            </a:r>
          </a:p>
        </p:txBody>
      </p:sp>
    </p:spTree>
    <p:extLst>
      <p:ext uri="{BB962C8B-B14F-4D97-AF65-F5344CB8AC3E}">
        <p14:creationId xmlns:p14="http://schemas.microsoft.com/office/powerpoint/2010/main" val="1808513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A59C3-CF8E-2307-0258-6C5F902D5EC8}"/>
              </a:ext>
            </a:extLst>
          </p:cNvPr>
          <p:cNvSpPr>
            <a:spLocks noGrp="1"/>
          </p:cNvSpPr>
          <p:nvPr>
            <p:ph type="title"/>
          </p:nvPr>
        </p:nvSpPr>
        <p:spPr/>
        <p:txBody>
          <a:bodyPr/>
          <a:lstStyle/>
          <a:p>
            <a:r>
              <a:rPr lang="en-US" dirty="0"/>
              <a:t> ACF  AND PACF</a:t>
            </a:r>
          </a:p>
        </p:txBody>
      </p:sp>
      <p:pic>
        <p:nvPicPr>
          <p:cNvPr id="7" name="Content Placeholder 6" descr="A graph of a function&#10;&#10;Description automatically generated">
            <a:extLst>
              <a:ext uri="{FF2B5EF4-FFF2-40B4-BE49-F238E27FC236}">
                <a16:creationId xmlns:a16="http://schemas.microsoft.com/office/drawing/2014/main" id="{17867075-5ED7-CEBE-1B21-2CDBFFD670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1925" y="1384707"/>
            <a:ext cx="6488122" cy="3247232"/>
          </a:xfrm>
        </p:spPr>
      </p:pic>
      <p:sp>
        <p:nvSpPr>
          <p:cNvPr id="8" name="TextBox 7">
            <a:extLst>
              <a:ext uri="{FF2B5EF4-FFF2-40B4-BE49-F238E27FC236}">
                <a16:creationId xmlns:a16="http://schemas.microsoft.com/office/drawing/2014/main" id="{343C5977-777A-C9E1-AFF1-8A8FE2FA91E7}"/>
              </a:ext>
            </a:extLst>
          </p:cNvPr>
          <p:cNvSpPr txBox="1"/>
          <p:nvPr/>
        </p:nvSpPr>
        <p:spPr>
          <a:xfrm>
            <a:off x="6886575" y="1300163"/>
            <a:ext cx="5143500" cy="3416320"/>
          </a:xfrm>
          <a:prstGeom prst="rect">
            <a:avLst/>
          </a:prstGeom>
          <a:noFill/>
        </p:spPr>
        <p:txBody>
          <a:bodyPr wrap="square" rtlCol="0">
            <a:spAutoFit/>
          </a:bodyPr>
          <a:lstStyle/>
          <a:p>
            <a:r>
              <a:rPr lang="en-IN" b="0" i="0" u="none" strike="noStrike" dirty="0">
                <a:solidFill>
                  <a:srgbClr val="000000"/>
                </a:solidFill>
                <a:effectLst/>
              </a:rPr>
              <a:t>The Autocorrelation Function (ACF) plot shows a gradual decrease in the autocorrelation values as the lag increases, indicating a strong positive correlation between current and past values in the time series. The slow decay suggests that the series is not white noise and exhibits persistence or trend. This pattern is common in non-stationary time series, where past values significantly influence future values, making the series predictable based on its history.</a:t>
            </a:r>
          </a:p>
          <a:p>
            <a:endParaRPr lang="en-US" dirty="0"/>
          </a:p>
        </p:txBody>
      </p:sp>
    </p:spTree>
    <p:extLst>
      <p:ext uri="{BB962C8B-B14F-4D97-AF65-F5344CB8AC3E}">
        <p14:creationId xmlns:p14="http://schemas.microsoft.com/office/powerpoint/2010/main" val="3275221620"/>
      </p:ext>
    </p:extLst>
  </p:cSld>
  <p:clrMapOvr>
    <a:masterClrMapping/>
  </p:clrMapOvr>
</p:sld>
</file>

<file path=ppt/theme/theme1.xml><?xml version="1.0" encoding="utf-8"?>
<a:theme xmlns:a="http://schemas.openxmlformats.org/drawingml/2006/main" name="MinimalXOVTI">
  <a:themeElements>
    <a:clrScheme name="3D">
      <a:dk1>
        <a:sysClr val="windowText" lastClr="000000"/>
      </a:dk1>
      <a:lt1>
        <a:sysClr val="window" lastClr="FFFFFF"/>
      </a:lt1>
      <a:dk2>
        <a:srgbClr val="201449"/>
      </a:dk2>
      <a:lt2>
        <a:srgbClr val="F3F0E9"/>
      </a:lt2>
      <a:accent1>
        <a:srgbClr val="F900A0"/>
      </a:accent1>
      <a:accent2>
        <a:srgbClr val="4D4EE6"/>
      </a:accent2>
      <a:accent3>
        <a:srgbClr val="454B78"/>
      </a:accent3>
      <a:accent4>
        <a:srgbClr val="A3A3C1"/>
      </a:accent4>
      <a:accent5>
        <a:srgbClr val="7162FE"/>
      </a:accent5>
      <a:accent6>
        <a:srgbClr val="1EBE9B"/>
      </a:accent6>
      <a:hlink>
        <a:srgbClr val="F900A0"/>
      </a:hlink>
      <a:folHlink>
        <a:srgbClr val="954F72"/>
      </a:folHlink>
    </a:clrScheme>
    <a:fontScheme name="Custom 40">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XOVTI" id="{DC540DBD-7FF5-4942-921A-CFF95ECB90AA}" vid="{E72E4198-D957-48FD-B88D-6DAFC89EAFA2}"/>
    </a:ext>
  </a:extLst>
</a:theme>
</file>

<file path=docProps/app.xml><?xml version="1.0" encoding="utf-8"?>
<Properties xmlns="http://schemas.openxmlformats.org/officeDocument/2006/extended-properties" xmlns:vt="http://schemas.openxmlformats.org/officeDocument/2006/docPropsVTypes">
  <Template>MinimalXOVTI</Template>
  <TotalTime>416</TotalTime>
  <Words>783</Words>
  <Application>Microsoft Macintosh PowerPoint</Application>
  <PresentationFormat>Widescreen</PresentationFormat>
  <Paragraphs>101</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__Inter_36bd41</vt:lpstr>
      <vt:lpstr>Arial</vt:lpstr>
      <vt:lpstr>Courier New</vt:lpstr>
      <vt:lpstr>Open sans</vt:lpstr>
      <vt:lpstr>Segoe UI</vt:lpstr>
      <vt:lpstr>MinimalXOVTI</vt:lpstr>
      <vt:lpstr>BUSINESS FORECASTING – CIA 4</vt:lpstr>
      <vt:lpstr>Introduction</vt:lpstr>
      <vt:lpstr>OBJECTIVE</vt:lpstr>
      <vt:lpstr>Data Overview</vt:lpstr>
      <vt:lpstr>Data Preprocessing</vt:lpstr>
      <vt:lpstr>Time series Visualaizations</vt:lpstr>
      <vt:lpstr>Time Series Decomposition</vt:lpstr>
      <vt:lpstr>STATIONARITY CHECK</vt:lpstr>
      <vt:lpstr> ACF  AND PACF</vt:lpstr>
      <vt:lpstr> ACF  AND PACF</vt:lpstr>
      <vt:lpstr>FOREACASTING</vt:lpstr>
      <vt:lpstr>RNN</vt:lpstr>
      <vt:lpstr>CNN</vt:lpstr>
      <vt:lpstr>LSTM</vt:lpstr>
      <vt:lpstr>ARIMAX (0,0,0)</vt:lpstr>
      <vt:lpstr>ARCH MODEL</vt:lpstr>
      <vt:lpstr>GARCH MODEL</vt:lpstr>
      <vt:lpstr>ETS MODEL</vt:lpstr>
      <vt:lpstr>LEADERBOARD</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Adidas US Sales</dc:title>
  <dc:creator>Shara Vaidian</dc:creator>
  <cp:lastModifiedBy>Shara Vaidian</cp:lastModifiedBy>
  <cp:revision>27</cp:revision>
  <dcterms:created xsi:type="dcterms:W3CDTF">2024-07-28T12:42:35Z</dcterms:created>
  <dcterms:modified xsi:type="dcterms:W3CDTF">2024-09-21T04:53:39Z</dcterms:modified>
</cp:coreProperties>
</file>

<file path=docProps/thumbnail.jpeg>
</file>